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8" r:id="rId3"/>
    <p:sldId id="267" r:id="rId4"/>
    <p:sldId id="268" r:id="rId5"/>
    <p:sldId id="260" r:id="rId6"/>
    <p:sldId id="269" r:id="rId7"/>
    <p:sldId id="259" r:id="rId8"/>
    <p:sldId id="263" r:id="rId9"/>
    <p:sldId id="266" r:id="rId10"/>
    <p:sldId id="265" r:id="rId11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FF"/>
    <a:srgbClr val="E6E5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1" autoAdjust="0"/>
    <p:restoredTop sz="94660"/>
  </p:normalViewPr>
  <p:slideViewPr>
    <p:cSldViewPr snapToGrid="0" showGuides="1">
      <p:cViewPr varScale="1">
        <p:scale>
          <a:sx n="78" d="100"/>
          <a:sy n="78" d="100"/>
        </p:scale>
        <p:origin x="186" y="72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06"/>
    </p:cViewPr>
  </p:sorterViewPr>
  <p:notesViewPr>
    <p:cSldViewPr snapToGrid="0">
      <p:cViewPr varScale="1">
        <p:scale>
          <a:sx n="84" d="100"/>
          <a:sy n="84" d="100"/>
        </p:scale>
        <p:origin x="289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A06A958-4E6C-4A09-B0CE-37B865422518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400B0FA-F690-4A21-97CF-F2F2147832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9608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189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1395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8472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currently 132 unfilled jobs at Kadlec in Richland and 43 at Trios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7997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7959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04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188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0B0FA-F690-4A21-97CF-F2F21478325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953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r="1385" b="733"/>
          <a:stretch/>
        </p:blipFill>
        <p:spPr>
          <a:xfrm>
            <a:off x="-4607171" y="-33337"/>
            <a:ext cx="16703842" cy="689133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96644" y="1371372"/>
            <a:ext cx="1445342" cy="1390008"/>
          </a:xfrm>
          <a:prstGeom prst="rect">
            <a:avLst/>
          </a:prstGeom>
          <a:ln w="15875">
            <a:noFill/>
          </a:ln>
        </p:spPr>
      </p:pic>
    </p:spTree>
    <p:extLst>
      <p:ext uri="{BB962C8B-B14F-4D97-AF65-F5344CB8AC3E}">
        <p14:creationId xmlns:p14="http://schemas.microsoft.com/office/powerpoint/2010/main" val="239761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68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4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8" y="310172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48" y="1824624"/>
            <a:ext cx="10515600" cy="4351338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2" descr="double-exposure-smart-medical-doctor-working-abstract-operating-room-as-concept-4362259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2891" r="16248" b="16454"/>
          <a:stretch>
            <a:fillRect/>
          </a:stretch>
        </p:blipFill>
        <p:spPr bwMode="auto">
          <a:xfrm rot="5400000" flipV="1">
            <a:off x="-355438" y="3913178"/>
            <a:ext cx="1633902" cy="923026"/>
          </a:xfrm>
          <a:prstGeom prst="rect">
            <a:avLst/>
          </a:prstGeom>
          <a:gradFill flip="none" rotWithShape="1">
            <a:gsLst>
              <a:gs pos="25000">
                <a:srgbClr val="A1C1DD"/>
              </a:gs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double-exposure-smart-medical-doctor-working-abstract-operating-room-as-concept-4362259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2891" r="16248" b="16454"/>
          <a:stretch>
            <a:fillRect/>
          </a:stretch>
        </p:blipFill>
        <p:spPr bwMode="auto">
          <a:xfrm rot="5400000">
            <a:off x="-500405" y="500406"/>
            <a:ext cx="1923835" cy="923025"/>
          </a:xfrm>
          <a:prstGeom prst="rect">
            <a:avLst/>
          </a:prstGeom>
          <a:gradFill flip="none" rotWithShape="1">
            <a:gsLst>
              <a:gs pos="25000">
                <a:srgbClr val="A1C1DD"/>
              </a:gs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double-exposure-smart-medical-doctor-working-abstract-operating-room-as-concept-4362259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2891" r="16248" b="16454"/>
          <a:stretch>
            <a:fillRect/>
          </a:stretch>
        </p:blipFill>
        <p:spPr bwMode="auto">
          <a:xfrm rot="16200000" flipV="1">
            <a:off x="-417842" y="2216871"/>
            <a:ext cx="1758710" cy="923026"/>
          </a:xfrm>
          <a:prstGeom prst="rect">
            <a:avLst/>
          </a:prstGeom>
          <a:gradFill flip="none" rotWithShape="1">
            <a:gsLst>
              <a:gs pos="25000">
                <a:srgbClr val="A1C1DD"/>
              </a:gs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 descr="double-exposure-smart-medical-doctor-working-abstract-operating-room-as-concept-4362259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684" t="42891" r="16248" b="16454"/>
          <a:stretch>
            <a:fillRect/>
          </a:stretch>
        </p:blipFill>
        <p:spPr bwMode="auto">
          <a:xfrm rot="16200000">
            <a:off x="-417842" y="5517133"/>
            <a:ext cx="1758710" cy="923026"/>
          </a:xfrm>
          <a:prstGeom prst="rect">
            <a:avLst/>
          </a:prstGeom>
          <a:gradFill flip="none" rotWithShape="1">
            <a:gsLst>
              <a:gs pos="25000">
                <a:srgbClr val="A1C1DD"/>
              </a:gs>
              <a:gs pos="0">
                <a:schemeClr val="bg1"/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418" y="507881"/>
            <a:ext cx="814188" cy="783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401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543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878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395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60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3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34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9900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6CC935-B0AE-495C-BA91-4BB9F790056A}" type="datetimeFigureOut">
              <a:rPr lang="en-US" smtClean="0"/>
              <a:t>3/5/2018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339AA-ADFA-41FD-90AC-3D46434CF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864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ortress.wa.gov/esd/employmentdata/reports-publications/occupational-reports/occupations-in-deman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is.org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ites.ewu.edu/ewahec/resources/resources-for-high-school-students/explore-health-careers/" TargetMode="External"/><Relationship Id="rId4" Type="http://schemas.openxmlformats.org/officeDocument/2006/relationships/hyperlink" Target="https://sites.ewu.edu/ewahec/files/2017/05/EWAHEC-Health-Careers-Guidebook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oh.wa.gov/LicensesPermitsandCertificates/ProfessionsNewReneworUpdate/MedicalAssistant/LicenseRequirements/CertifiedorInterim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RSD%20HS%20Course%20Catalog/HS%2018-19%20Final.pdf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e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6723" y="186812"/>
            <a:ext cx="9487909" cy="1022555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chemeClr val="accent1">
                    <a:lumMod val="50000"/>
                  </a:schemeClr>
                </a:solidFill>
              </a:rPr>
              <a:t>Richland Academy of Health Sciences</a:t>
            </a:r>
            <a:endParaRPr lang="en-US" sz="4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0" name="Subtitle 2"/>
          <p:cNvSpPr txBox="1">
            <a:spLocks/>
          </p:cNvSpPr>
          <p:nvPr/>
        </p:nvSpPr>
        <p:spPr>
          <a:xfrm>
            <a:off x="3048000" y="5955525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smtClean="0">
                <a:solidFill>
                  <a:schemeClr val="accent1">
                    <a:lumMod val="50000"/>
                  </a:schemeClr>
                </a:solidFill>
              </a:rPr>
              <a:t>Principal Jon Lobdell</a:t>
            </a:r>
            <a:endParaRPr lang="en-US" sz="6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467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0265" y="329543"/>
            <a:ext cx="6072142" cy="8108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6641" y="3352051"/>
            <a:ext cx="2627604" cy="2773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661650" y="4224110"/>
            <a:ext cx="6096000" cy="246330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28600" marR="0" indent="-17145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Camp includes: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Hands on learning activities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Guest speakers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Lunch provided daily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800" b="1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Field trip! </a:t>
            </a:r>
            <a:endParaRPr lang="en-US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89703" y="1847606"/>
            <a:ext cx="10284542" cy="466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000000"/>
                </a:solidFill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Dates: June 18-22             Location: Chief Joseph Middle </a:t>
            </a:r>
            <a:r>
              <a:rPr lang="en-US" sz="2400" b="1" dirty="0" smtClean="0">
                <a:solidFill>
                  <a:srgbClr val="000000"/>
                </a:solidFill>
                <a:latin typeface="Malgun Gothic" panose="020B0503020000020004" pitchFamily="34" charset="-127"/>
                <a:ea typeface="Calibri" panose="020F0502020204030204" pitchFamily="34" charset="0"/>
                <a:cs typeface="Times New Roman" panose="02020603050405020304" pitchFamily="18" charset="0"/>
              </a:rPr>
              <a:t>School</a:t>
            </a: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89703" y="1321891"/>
            <a:ext cx="1085481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00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Richland Academy of Health </a:t>
            </a:r>
            <a:r>
              <a:rPr lang="en-US" sz="2800" b="1" dirty="0" smtClean="0">
                <a:solidFill>
                  <a:srgbClr val="000000"/>
                </a:solidFill>
                <a:latin typeface="Arial Black" panose="020B0A04020102020204" pitchFamily="34" charset="0"/>
                <a:ea typeface="Malgun Gothic" panose="020B0503020000020004" pitchFamily="34" charset="-127"/>
                <a:cs typeface="Times New Roman" panose="02020603050405020304" pitchFamily="18" charset="0"/>
              </a:rPr>
              <a:t>Sciences Summer Camp</a:t>
            </a:r>
            <a:endParaRPr lang="en-US" sz="2800" dirty="0"/>
          </a:p>
        </p:txBody>
      </p:sp>
      <p:sp>
        <p:nvSpPr>
          <p:cNvPr id="10" name="Rectangle 9"/>
          <p:cNvSpPr/>
          <p:nvPr/>
        </p:nvSpPr>
        <p:spPr>
          <a:xfrm>
            <a:off x="1356850" y="2567221"/>
            <a:ext cx="670560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Students </a:t>
            </a:r>
            <a:r>
              <a:rPr lang="en-US" sz="24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currently in </a:t>
            </a:r>
            <a:r>
              <a:rPr lang="en-US" sz="2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sixth to eighth grade are invited to participate in exciting, hands-on learning about health sciences and technology, pre-register and reserve your seat today!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9085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Health Sciences Academy?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27037" y="2036953"/>
            <a:ext cx="4534408" cy="34008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05822" y="1817211"/>
            <a:ext cx="7233777" cy="2529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Guided Pathways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Short Term Certificate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College Credit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On-Ramps and Off Ramps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Stackable Credentials</a:t>
            </a: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7187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it for me?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29441" y="1976438"/>
            <a:ext cx="4210243" cy="435133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005347" y="1864836"/>
            <a:ext cx="7233777" cy="2134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marR="0" indent="-4572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Time and Money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cost or no cost credits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earned in high school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Less time spent in college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Quicker access to jobs</a:t>
            </a:r>
          </a:p>
          <a:p>
            <a:pPr marL="971550" lvl="1" indent="-457200">
              <a:lnSpc>
                <a:spcPct val="107000"/>
              </a:lnSpc>
              <a:buFont typeface="Arial" panose="020B0604020202020204" pitchFamily="34" charset="0"/>
              <a:buChar char="•"/>
            </a:pPr>
            <a:endParaRPr lang="en-US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05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4761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t="1260" b="1"/>
          <a:stretch/>
        </p:blipFill>
        <p:spPr>
          <a:xfrm>
            <a:off x="1232120" y="22126"/>
            <a:ext cx="9585739" cy="6796546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6597445" y="855407"/>
            <a:ext cx="1455174" cy="3106062"/>
          </a:xfrm>
          <a:prstGeom prst="ellipse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Brace 4"/>
          <p:cNvSpPr/>
          <p:nvPr/>
        </p:nvSpPr>
        <p:spPr>
          <a:xfrm>
            <a:off x="10437762" y="2467897"/>
            <a:ext cx="424753" cy="987780"/>
          </a:xfrm>
          <a:prstGeom prst="rightBrace">
            <a:avLst>
              <a:gd name="adj1" fmla="val 12758"/>
              <a:gd name="adj2" fmla="val 45833"/>
            </a:avLst>
          </a:prstGeom>
          <a:ln w="34925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972511" y="2467897"/>
            <a:ext cx="1111045" cy="8455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65%</a:t>
            </a:r>
            <a:endParaRPr 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77468" y="0"/>
            <a:ext cx="9895045" cy="43999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8645" y="-266681"/>
            <a:ext cx="10515600" cy="1325563"/>
          </a:xfrm>
        </p:spPr>
        <p:txBody>
          <a:bodyPr/>
          <a:lstStyle/>
          <a:p>
            <a:r>
              <a:rPr lang="en-US" dirty="0" smtClean="0"/>
              <a:t>Employment Data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8180439" y="4178711"/>
            <a:ext cx="3765755" cy="25367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By the year 2020,    </a:t>
            </a:r>
            <a:r>
              <a:rPr lang="en-US" sz="3200" b="1" dirty="0" smtClean="0">
                <a:solidFill>
                  <a:srgbClr val="FFC000"/>
                </a:solidFill>
              </a:rPr>
              <a:t>65 percent</a:t>
            </a:r>
            <a:r>
              <a:rPr lang="en-US" sz="3200" dirty="0" smtClean="0">
                <a:solidFill>
                  <a:srgbClr val="FFC000"/>
                </a:solidFill>
              </a:rPr>
              <a:t> </a:t>
            </a:r>
            <a:r>
              <a:rPr lang="en-US" sz="3200" dirty="0" smtClean="0"/>
              <a:t>of all jobs will require some form of post-high school education.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5920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347" y="-191274"/>
            <a:ext cx="10515600" cy="1325563"/>
          </a:xfrm>
        </p:spPr>
        <p:txBody>
          <a:bodyPr/>
          <a:lstStyle/>
          <a:p>
            <a:r>
              <a:rPr lang="en-US" dirty="0" smtClean="0"/>
              <a:t>Why Health Sciences?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5347" y="859867"/>
            <a:ext cx="10862187" cy="88908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42% of </a:t>
            </a:r>
            <a:r>
              <a:rPr lang="en-US" dirty="0" smtClean="0">
                <a:hlinkClick r:id="rId3"/>
              </a:rPr>
              <a:t>workforce shortages </a:t>
            </a:r>
            <a:r>
              <a:rPr lang="en-US" dirty="0" smtClean="0"/>
              <a:t>with average to high demand jobs in Benton/Franklin County are in Health Care and Health Care Support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973" t="3497" r="1430" b="1008"/>
          <a:stretch/>
        </p:blipFill>
        <p:spPr>
          <a:xfrm>
            <a:off x="1270818" y="2363606"/>
            <a:ext cx="8821897" cy="4386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43414" y="5707098"/>
            <a:ext cx="2048586" cy="693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1811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School and Beyond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WOIS</a:t>
            </a:r>
            <a:endParaRPr lang="en-US" dirty="0" smtClean="0"/>
          </a:p>
          <a:p>
            <a:r>
              <a:rPr lang="en-US" dirty="0" smtClean="0">
                <a:hlinkClick r:id="rId4"/>
              </a:rPr>
              <a:t>Directions to a Career in Health </a:t>
            </a:r>
            <a:endParaRPr lang="en-US" dirty="0" smtClean="0"/>
          </a:p>
          <a:p>
            <a:r>
              <a:rPr lang="en-US" dirty="0" smtClean="0">
                <a:hlinkClick r:id="rId5"/>
              </a:rPr>
              <a:t>EWU Area Health Education Center (AHEC)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305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object 74"/>
          <p:cNvSpPr/>
          <p:nvPr/>
        </p:nvSpPr>
        <p:spPr>
          <a:xfrm rot="10800000">
            <a:off x="10265737" y="2407739"/>
            <a:ext cx="192204" cy="737275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3542" y="-132332"/>
            <a:ext cx="10515600" cy="1325563"/>
          </a:xfrm>
        </p:spPr>
        <p:txBody>
          <a:bodyPr/>
          <a:lstStyle/>
          <a:p>
            <a:r>
              <a:rPr lang="en-US" dirty="0" smtClean="0"/>
              <a:t>Guided Pathways</a:t>
            </a:r>
            <a:endParaRPr lang="en-US" dirty="0"/>
          </a:p>
        </p:txBody>
      </p:sp>
      <p:sp>
        <p:nvSpPr>
          <p:cNvPr id="144" name="object 74"/>
          <p:cNvSpPr/>
          <p:nvPr/>
        </p:nvSpPr>
        <p:spPr>
          <a:xfrm rot="5400000">
            <a:off x="3445131" y="3778241"/>
            <a:ext cx="217577" cy="181346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5" name="object 18"/>
          <p:cNvSpPr/>
          <p:nvPr/>
        </p:nvSpPr>
        <p:spPr>
          <a:xfrm flipH="1">
            <a:off x="8686431" y="3133569"/>
            <a:ext cx="40340" cy="1481049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6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6" name="object 74"/>
          <p:cNvSpPr/>
          <p:nvPr/>
        </p:nvSpPr>
        <p:spPr>
          <a:xfrm>
            <a:off x="3692734" y="4380065"/>
            <a:ext cx="45719" cy="218157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7" name="object 74"/>
          <p:cNvSpPr/>
          <p:nvPr/>
        </p:nvSpPr>
        <p:spPr>
          <a:xfrm>
            <a:off x="5675483" y="2960243"/>
            <a:ext cx="211898" cy="144661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48" name="object 19"/>
          <p:cNvSpPr/>
          <p:nvPr/>
        </p:nvSpPr>
        <p:spPr>
          <a:xfrm rot="5400000">
            <a:off x="3581913" y="3693253"/>
            <a:ext cx="235884" cy="148391"/>
          </a:xfrm>
          <a:custGeom>
            <a:avLst/>
            <a:gdLst/>
            <a:ahLst/>
            <a:cxnLst/>
            <a:rect l="l" t="t" r="r" b="b"/>
            <a:pathLst>
              <a:path w="267335" h="144145">
                <a:moveTo>
                  <a:pt x="133515" y="0"/>
                </a:moveTo>
                <a:lnTo>
                  <a:pt x="0" y="143598"/>
                </a:lnTo>
                <a:lnTo>
                  <a:pt x="267030" y="143598"/>
                </a:lnTo>
                <a:lnTo>
                  <a:pt x="133515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cxnSp>
        <p:nvCxnSpPr>
          <p:cNvPr id="149" name="Elbow Connector 148"/>
          <p:cNvCxnSpPr/>
          <p:nvPr/>
        </p:nvCxnSpPr>
        <p:spPr>
          <a:xfrm rot="5400000" flipH="1" flipV="1">
            <a:off x="1556113" y="2198452"/>
            <a:ext cx="1442136" cy="731501"/>
          </a:xfrm>
          <a:prstGeom prst="bentConnector3">
            <a:avLst>
              <a:gd name="adj1" fmla="val 98487"/>
            </a:avLst>
          </a:prstGeom>
          <a:ln w="67564">
            <a:solidFill>
              <a:srgbClr val="00447C"/>
            </a:solidFill>
            <a:prstDash val="sysDash"/>
            <a:tailEnd type="none"/>
          </a:ln>
        </p:spPr>
      </p:cxnSp>
      <p:sp>
        <p:nvSpPr>
          <p:cNvPr id="150" name="object 11"/>
          <p:cNvSpPr/>
          <p:nvPr/>
        </p:nvSpPr>
        <p:spPr>
          <a:xfrm>
            <a:off x="8561836" y="1655298"/>
            <a:ext cx="711048" cy="45719"/>
          </a:xfrm>
          <a:custGeom>
            <a:avLst/>
            <a:gdLst/>
            <a:ahLst/>
            <a:cxnLst/>
            <a:rect l="l" t="t" r="r" b="b"/>
            <a:pathLst>
              <a:path w="1959609">
                <a:moveTo>
                  <a:pt x="0" y="0"/>
                </a:moveTo>
                <a:lnTo>
                  <a:pt x="1959244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1" name="object 74"/>
          <p:cNvSpPr/>
          <p:nvPr/>
        </p:nvSpPr>
        <p:spPr>
          <a:xfrm rot="10800000">
            <a:off x="9433344" y="5337744"/>
            <a:ext cx="248527" cy="404159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2" name="object 74"/>
          <p:cNvSpPr/>
          <p:nvPr/>
        </p:nvSpPr>
        <p:spPr>
          <a:xfrm>
            <a:off x="4736284" y="5397112"/>
            <a:ext cx="211898" cy="244821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3" name="object 16"/>
          <p:cNvSpPr/>
          <p:nvPr/>
        </p:nvSpPr>
        <p:spPr>
          <a:xfrm>
            <a:off x="9651436" y="3103562"/>
            <a:ext cx="40340" cy="1477984"/>
          </a:xfrm>
          <a:custGeom>
            <a:avLst/>
            <a:gdLst/>
            <a:ahLst/>
            <a:cxnLst/>
            <a:rect l="l" t="t" r="r" b="b"/>
            <a:pathLst>
              <a:path h="411479">
                <a:moveTo>
                  <a:pt x="0" y="411294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4" name="object 18"/>
          <p:cNvSpPr/>
          <p:nvPr/>
        </p:nvSpPr>
        <p:spPr>
          <a:xfrm flipH="1">
            <a:off x="6793529" y="3124952"/>
            <a:ext cx="40340" cy="258571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6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5" name="object 74"/>
          <p:cNvSpPr/>
          <p:nvPr/>
        </p:nvSpPr>
        <p:spPr>
          <a:xfrm>
            <a:off x="4195571" y="3111468"/>
            <a:ext cx="179913" cy="238477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6" name="object 74"/>
          <p:cNvSpPr/>
          <p:nvPr/>
        </p:nvSpPr>
        <p:spPr>
          <a:xfrm>
            <a:off x="3084959" y="3100444"/>
            <a:ext cx="45719" cy="240763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  <a:prstDash val="sysDot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7" name="object 74"/>
          <p:cNvSpPr/>
          <p:nvPr/>
        </p:nvSpPr>
        <p:spPr>
          <a:xfrm>
            <a:off x="5073938" y="3122485"/>
            <a:ext cx="252293" cy="325572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8" name="object 18"/>
          <p:cNvSpPr/>
          <p:nvPr/>
        </p:nvSpPr>
        <p:spPr>
          <a:xfrm flipH="1">
            <a:off x="5903310" y="3124953"/>
            <a:ext cx="40340" cy="258571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6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59" name="object 74"/>
          <p:cNvSpPr/>
          <p:nvPr/>
        </p:nvSpPr>
        <p:spPr>
          <a:xfrm>
            <a:off x="4736284" y="4398405"/>
            <a:ext cx="211898" cy="199818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0" name="object 74"/>
          <p:cNvSpPr/>
          <p:nvPr/>
        </p:nvSpPr>
        <p:spPr>
          <a:xfrm>
            <a:off x="3698808" y="5365448"/>
            <a:ext cx="211578" cy="277239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1" name="object 3"/>
          <p:cNvSpPr/>
          <p:nvPr/>
        </p:nvSpPr>
        <p:spPr>
          <a:xfrm>
            <a:off x="2594001" y="839076"/>
            <a:ext cx="6050679" cy="2137421"/>
          </a:xfrm>
          <a:custGeom>
            <a:avLst/>
            <a:gdLst/>
            <a:ahLst/>
            <a:cxnLst/>
            <a:rect l="l" t="t" r="r" b="b"/>
            <a:pathLst>
              <a:path w="4079240" h="1590040">
                <a:moveTo>
                  <a:pt x="173736" y="0"/>
                </a:moveTo>
                <a:lnTo>
                  <a:pt x="125232" y="191"/>
                </a:lnTo>
                <a:lnTo>
                  <a:pt x="86718" y="1535"/>
                </a:lnTo>
                <a:lnTo>
                  <a:pt x="45155" y="8229"/>
                </a:lnTo>
                <a:lnTo>
                  <a:pt x="13950" y="31934"/>
                </a:lnTo>
                <a:lnTo>
                  <a:pt x="1970" y="80976"/>
                </a:lnTo>
                <a:lnTo>
                  <a:pt x="58" y="139927"/>
                </a:lnTo>
                <a:lnTo>
                  <a:pt x="0" y="1416037"/>
                </a:lnTo>
                <a:lnTo>
                  <a:pt x="23" y="1441609"/>
                </a:lnTo>
                <a:lnTo>
                  <a:pt x="647" y="1484974"/>
                </a:lnTo>
                <a:lnTo>
                  <a:pt x="5182" y="1532732"/>
                </a:lnTo>
                <a:lnTo>
                  <a:pt x="23993" y="1570183"/>
                </a:lnTo>
                <a:lnTo>
                  <a:pt x="65837" y="1586106"/>
                </a:lnTo>
                <a:lnTo>
                  <a:pt x="117878" y="1589463"/>
                </a:lnTo>
                <a:lnTo>
                  <a:pt x="164568" y="1589772"/>
                </a:lnTo>
                <a:lnTo>
                  <a:pt x="3905097" y="1589773"/>
                </a:lnTo>
                <a:lnTo>
                  <a:pt x="3930669" y="1589749"/>
                </a:lnTo>
                <a:lnTo>
                  <a:pt x="3974034" y="1589125"/>
                </a:lnTo>
                <a:lnTo>
                  <a:pt x="4021793" y="1584590"/>
                </a:lnTo>
                <a:lnTo>
                  <a:pt x="4059244" y="1565780"/>
                </a:lnTo>
                <a:lnTo>
                  <a:pt x="4075166" y="1523936"/>
                </a:lnTo>
                <a:lnTo>
                  <a:pt x="4078523" y="1471895"/>
                </a:lnTo>
                <a:lnTo>
                  <a:pt x="4078832" y="1425204"/>
                </a:lnTo>
                <a:lnTo>
                  <a:pt x="4078833" y="173735"/>
                </a:lnTo>
                <a:lnTo>
                  <a:pt x="4078809" y="148163"/>
                </a:lnTo>
                <a:lnTo>
                  <a:pt x="4078185" y="104798"/>
                </a:lnTo>
                <a:lnTo>
                  <a:pt x="4073651" y="57040"/>
                </a:lnTo>
                <a:lnTo>
                  <a:pt x="4054840" y="19589"/>
                </a:lnTo>
                <a:lnTo>
                  <a:pt x="4012996" y="3666"/>
                </a:lnTo>
                <a:lnTo>
                  <a:pt x="3960955" y="309"/>
                </a:lnTo>
                <a:lnTo>
                  <a:pt x="3914264" y="0"/>
                </a:lnTo>
                <a:lnTo>
                  <a:pt x="173736" y="0"/>
                </a:lnTo>
                <a:close/>
              </a:path>
            </a:pathLst>
          </a:custGeom>
          <a:solidFill>
            <a:schemeClr val="tx2"/>
          </a:solidFill>
          <a:ln w="19304">
            <a:solidFill>
              <a:schemeClr val="tx2">
                <a:lumMod val="75000"/>
              </a:schemeClr>
            </a:solidFill>
          </a:ln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62" name="object 7"/>
          <p:cNvSpPr/>
          <p:nvPr/>
        </p:nvSpPr>
        <p:spPr>
          <a:xfrm>
            <a:off x="2607026" y="834730"/>
            <a:ext cx="6046197" cy="288508"/>
          </a:xfrm>
          <a:custGeom>
            <a:avLst/>
            <a:gdLst/>
            <a:ahLst/>
            <a:cxnLst/>
            <a:rect l="l" t="t" r="r" b="b"/>
            <a:pathLst>
              <a:path w="4079240" h="287654">
                <a:moveTo>
                  <a:pt x="148925" y="0"/>
                </a:moveTo>
                <a:lnTo>
                  <a:pt x="105434" y="619"/>
                </a:lnTo>
                <a:lnTo>
                  <a:pt x="57495" y="5121"/>
                </a:lnTo>
                <a:lnTo>
                  <a:pt x="19832" y="23798"/>
                </a:lnTo>
                <a:lnTo>
                  <a:pt x="3753" y="65345"/>
                </a:lnTo>
                <a:lnTo>
                  <a:pt x="327" y="117017"/>
                </a:lnTo>
                <a:lnTo>
                  <a:pt x="0" y="287580"/>
                </a:lnTo>
                <a:lnTo>
                  <a:pt x="4078833" y="287580"/>
                </a:lnTo>
                <a:lnTo>
                  <a:pt x="4078741" y="138910"/>
                </a:lnTo>
                <a:lnTo>
                  <a:pt x="4077301" y="86855"/>
                </a:lnTo>
                <a:lnTo>
                  <a:pt x="4070623" y="45314"/>
                </a:lnTo>
                <a:lnTo>
                  <a:pt x="4046974" y="14057"/>
                </a:lnTo>
                <a:lnTo>
                  <a:pt x="3998049" y="1995"/>
                </a:lnTo>
                <a:lnTo>
                  <a:pt x="3939239" y="40"/>
                </a:lnTo>
                <a:lnTo>
                  <a:pt x="148925" y="0"/>
                </a:lnTo>
                <a:close/>
              </a:path>
            </a:pathLst>
          </a:custGeom>
          <a:solidFill>
            <a:srgbClr val="E1F4FD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3" name="object 8"/>
          <p:cNvSpPr txBox="1"/>
          <p:nvPr/>
        </p:nvSpPr>
        <p:spPr>
          <a:xfrm>
            <a:off x="3058163" y="867175"/>
            <a:ext cx="5182095" cy="19005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lang="en-US" sz="1235" b="1" spc="31" dirty="0">
                <a:solidFill>
                  <a:srgbClr val="00447C"/>
                </a:solidFill>
                <a:cs typeface="Calibri"/>
              </a:rPr>
              <a:t>Health Science Pathways Recommended and </a:t>
            </a:r>
            <a:r>
              <a:rPr lang="en-US" sz="1235" b="1" spc="31" dirty="0">
                <a:solidFill>
                  <a:schemeClr val="accent2"/>
                </a:solidFill>
                <a:cs typeface="Calibri"/>
              </a:rPr>
              <a:t>Pre-Requisite Courses</a:t>
            </a:r>
            <a:endParaRPr sz="1235" b="1" dirty="0">
              <a:solidFill>
                <a:schemeClr val="accent2"/>
              </a:solidFill>
              <a:cs typeface="Calibri"/>
            </a:endParaRPr>
          </a:p>
        </p:txBody>
      </p:sp>
      <p:sp>
        <p:nvSpPr>
          <p:cNvPr id="164" name="object 9"/>
          <p:cNvSpPr/>
          <p:nvPr/>
        </p:nvSpPr>
        <p:spPr>
          <a:xfrm>
            <a:off x="2602544" y="839906"/>
            <a:ext cx="6042136" cy="283332"/>
          </a:xfrm>
          <a:custGeom>
            <a:avLst/>
            <a:gdLst/>
            <a:ahLst/>
            <a:cxnLst/>
            <a:rect l="l" t="t" r="r" b="b"/>
            <a:pathLst>
              <a:path w="4079240" h="287654">
                <a:moveTo>
                  <a:pt x="0" y="287604"/>
                </a:moveTo>
                <a:lnTo>
                  <a:pt x="4078833" y="287604"/>
                </a:lnTo>
                <a:lnTo>
                  <a:pt x="4078833" y="173736"/>
                </a:lnTo>
                <a:lnTo>
                  <a:pt x="4078642" y="125335"/>
                </a:lnTo>
                <a:lnTo>
                  <a:pt x="4077301" y="86879"/>
                </a:lnTo>
                <a:lnTo>
                  <a:pt x="4070623" y="45338"/>
                </a:lnTo>
                <a:lnTo>
                  <a:pt x="4046974" y="14081"/>
                </a:lnTo>
                <a:lnTo>
                  <a:pt x="3998049" y="2018"/>
                </a:lnTo>
                <a:lnTo>
                  <a:pt x="3939239" y="64"/>
                </a:lnTo>
                <a:lnTo>
                  <a:pt x="174561" y="0"/>
                </a:lnTo>
                <a:lnTo>
                  <a:pt x="148925" y="23"/>
                </a:lnTo>
                <a:lnTo>
                  <a:pt x="105434" y="643"/>
                </a:lnTo>
                <a:lnTo>
                  <a:pt x="57495" y="5145"/>
                </a:lnTo>
                <a:lnTo>
                  <a:pt x="19832" y="23822"/>
                </a:lnTo>
                <a:lnTo>
                  <a:pt x="3753" y="65369"/>
                </a:lnTo>
                <a:lnTo>
                  <a:pt x="327" y="117040"/>
                </a:lnTo>
                <a:lnTo>
                  <a:pt x="1" y="163399"/>
                </a:lnTo>
                <a:lnTo>
                  <a:pt x="0" y="28760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5" name="object 18"/>
          <p:cNvSpPr/>
          <p:nvPr/>
        </p:nvSpPr>
        <p:spPr>
          <a:xfrm flipH="1">
            <a:off x="7747510" y="3122485"/>
            <a:ext cx="40340" cy="1481049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6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66" name="object 27"/>
          <p:cNvSpPr txBox="1"/>
          <p:nvPr/>
        </p:nvSpPr>
        <p:spPr>
          <a:xfrm>
            <a:off x="3968706" y="6369550"/>
            <a:ext cx="462243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1807" marR="4483" indent="-71161">
              <a:lnSpc>
                <a:spcPts val="803"/>
              </a:lnSpc>
            </a:pPr>
            <a:r>
              <a:rPr sz="706" spc="18" dirty="0">
                <a:solidFill>
                  <a:srgbClr val="FFFFFF"/>
                </a:solidFill>
                <a:cs typeface="Calibri"/>
              </a:rPr>
              <a:t>Bachelor</a:t>
            </a:r>
            <a:r>
              <a:rPr sz="706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spc="13" dirty="0">
                <a:solidFill>
                  <a:srgbClr val="FFFFFF"/>
                </a:solidFill>
                <a:cs typeface="Calibri"/>
              </a:rPr>
              <a:t>of</a:t>
            </a:r>
            <a:r>
              <a:rPr sz="706" spc="4" dirty="0">
                <a:solidFill>
                  <a:srgbClr val="FFFFFF"/>
                </a:solidFill>
                <a:cs typeface="Calibri"/>
              </a:rPr>
              <a:t> </a:t>
            </a:r>
            <a:r>
              <a:rPr sz="706" spc="22" dirty="0">
                <a:solidFill>
                  <a:srgbClr val="FFFFFF"/>
                </a:solidFill>
                <a:cs typeface="Calibri"/>
              </a:rPr>
              <a:t>Science</a:t>
            </a:r>
            <a:endParaRPr sz="706">
              <a:cs typeface="Calibri"/>
            </a:endParaRPr>
          </a:p>
        </p:txBody>
      </p:sp>
      <p:sp>
        <p:nvSpPr>
          <p:cNvPr id="167" name="object 28"/>
          <p:cNvSpPr txBox="1"/>
          <p:nvPr/>
        </p:nvSpPr>
        <p:spPr>
          <a:xfrm>
            <a:off x="3937776" y="6081217"/>
            <a:ext cx="510428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35" dirty="0">
                <a:solidFill>
                  <a:srgbClr val="FFFFFF"/>
                </a:solidFill>
                <a:cs typeface="Calibri"/>
              </a:rPr>
              <a:t>Health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40" dirty="0">
                <a:solidFill>
                  <a:srgbClr val="FFFFFF"/>
                </a:solidFill>
                <a:cs typeface="Calibri"/>
              </a:rPr>
              <a:t>Care</a:t>
            </a:r>
            <a:endParaRPr sz="706">
              <a:cs typeface="Calibri"/>
            </a:endParaRPr>
          </a:p>
        </p:txBody>
      </p:sp>
      <p:sp>
        <p:nvSpPr>
          <p:cNvPr id="168" name="object 29"/>
          <p:cNvSpPr txBox="1"/>
          <p:nvPr/>
        </p:nvSpPr>
        <p:spPr>
          <a:xfrm>
            <a:off x="3897032" y="5959458"/>
            <a:ext cx="656104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26" dirty="0">
                <a:solidFill>
                  <a:srgbClr val="FFFFFF"/>
                </a:solidFill>
                <a:cs typeface="Tahoma"/>
              </a:rPr>
              <a:t>Administration</a:t>
            </a:r>
            <a:endParaRPr sz="706" dirty="0">
              <a:cs typeface="Tahoma"/>
            </a:endParaRPr>
          </a:p>
        </p:txBody>
      </p:sp>
      <p:sp>
        <p:nvSpPr>
          <p:cNvPr id="169" name="object 30"/>
          <p:cNvSpPr/>
          <p:nvPr/>
        </p:nvSpPr>
        <p:spPr>
          <a:xfrm>
            <a:off x="9296329" y="630626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0" name="object 31"/>
          <p:cNvSpPr txBox="1"/>
          <p:nvPr/>
        </p:nvSpPr>
        <p:spPr>
          <a:xfrm>
            <a:off x="9454014" y="6371171"/>
            <a:ext cx="462243" cy="338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892" marR="4483" indent="-81247">
              <a:lnSpc>
                <a:spcPct val="104200"/>
              </a:lnSpc>
            </a:pPr>
            <a:r>
              <a:rPr sz="706" b="1" spc="18" dirty="0">
                <a:solidFill>
                  <a:srgbClr val="FFFFFF"/>
                </a:solidFill>
                <a:cs typeface="Calibri"/>
              </a:rPr>
              <a:t>Bachelor</a:t>
            </a:r>
            <a:r>
              <a:rPr sz="706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of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22" dirty="0">
                <a:solidFill>
                  <a:srgbClr val="FFFFFF"/>
                </a:solidFill>
                <a:cs typeface="Calibri"/>
              </a:rPr>
              <a:t>Science</a:t>
            </a:r>
            <a:r>
              <a:rPr lang="en-US" sz="706" b="1" spc="22" dirty="0">
                <a:solidFill>
                  <a:srgbClr val="FFFFFF"/>
                </a:solidFill>
                <a:cs typeface="Calibri"/>
              </a:rPr>
              <a:t> Nursing</a:t>
            </a:r>
            <a:endParaRPr sz="706" b="1" dirty="0">
              <a:cs typeface="Calibri"/>
            </a:endParaRPr>
          </a:p>
        </p:txBody>
      </p:sp>
      <p:sp>
        <p:nvSpPr>
          <p:cNvPr id="171" name="object 32"/>
          <p:cNvSpPr/>
          <p:nvPr/>
        </p:nvSpPr>
        <p:spPr>
          <a:xfrm>
            <a:off x="9296329" y="630626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2" name="object 33"/>
          <p:cNvSpPr/>
          <p:nvPr/>
        </p:nvSpPr>
        <p:spPr>
          <a:xfrm>
            <a:off x="9296323" y="5853913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3" name="object 34"/>
          <p:cNvSpPr txBox="1"/>
          <p:nvPr/>
        </p:nvSpPr>
        <p:spPr>
          <a:xfrm>
            <a:off x="9426601" y="5990404"/>
            <a:ext cx="515526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706" b="1" spc="4" dirty="0">
                <a:solidFill>
                  <a:srgbClr val="FFFFFF"/>
                </a:solidFill>
                <a:cs typeface="Century Gothic"/>
              </a:rPr>
              <a:t>Nursing</a:t>
            </a:r>
            <a:endParaRPr lang="en-US" sz="706" b="1" spc="4" dirty="0">
              <a:solidFill>
                <a:srgbClr val="FFFFFF"/>
              </a:solidFill>
              <a:cs typeface="Century Gothic"/>
            </a:endParaRPr>
          </a:p>
          <a:p>
            <a:pPr marL="11206" algn="ctr"/>
            <a:r>
              <a:rPr sz="706" b="1" spc="35" dirty="0">
                <a:solidFill>
                  <a:srgbClr val="FFFFFF"/>
                </a:solidFill>
                <a:cs typeface="Calibri"/>
              </a:rPr>
              <a:t>(</a:t>
            </a:r>
            <a:r>
              <a:rPr lang="en-US" sz="706" b="1" spc="35" dirty="0">
                <a:solidFill>
                  <a:srgbClr val="FFFFFF"/>
                </a:solidFill>
                <a:cs typeface="Calibri"/>
              </a:rPr>
              <a:t>R</a:t>
            </a:r>
            <a:r>
              <a:rPr sz="706" b="1" spc="35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706" b="1" spc="35" dirty="0">
                <a:solidFill>
                  <a:srgbClr val="FFFFFF"/>
                </a:solidFill>
                <a:cs typeface="Calibri"/>
              </a:rPr>
              <a:t> - BSN</a:t>
            </a:r>
            <a:r>
              <a:rPr sz="706" b="1" spc="35" dirty="0">
                <a:solidFill>
                  <a:srgbClr val="FFFFFF"/>
                </a:solidFill>
                <a:cs typeface="Calibri"/>
              </a:rPr>
              <a:t>)</a:t>
            </a:r>
            <a:endParaRPr sz="706" dirty="0">
              <a:cs typeface="Calibri"/>
            </a:endParaRPr>
          </a:p>
        </p:txBody>
      </p:sp>
      <p:sp>
        <p:nvSpPr>
          <p:cNvPr id="174" name="object 35"/>
          <p:cNvSpPr/>
          <p:nvPr/>
        </p:nvSpPr>
        <p:spPr>
          <a:xfrm>
            <a:off x="9296323" y="5853913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5" name="object 57"/>
          <p:cNvSpPr txBox="1"/>
          <p:nvPr/>
        </p:nvSpPr>
        <p:spPr>
          <a:xfrm>
            <a:off x="2667018" y="2747834"/>
            <a:ext cx="6121465" cy="1538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1000" b="1" spc="-9" dirty="0">
                <a:solidFill>
                  <a:schemeClr val="accent1"/>
                </a:solidFill>
                <a:cs typeface="Miriam"/>
              </a:rPr>
              <a:t>AP Courses may be eligible for college </a:t>
            </a:r>
            <a:r>
              <a:rPr lang="en-US" sz="1000" b="1" spc="-9" dirty="0" smtClean="0">
                <a:solidFill>
                  <a:schemeClr val="accent1"/>
                </a:solidFill>
                <a:cs typeface="Miriam"/>
              </a:rPr>
              <a:t>credit    </a:t>
            </a:r>
            <a:r>
              <a:rPr lang="x-none" sz="1000" b="1" spc="-9" dirty="0">
                <a:solidFill>
                  <a:schemeClr val="accent1"/>
                </a:solidFill>
                <a:cs typeface="Miriam"/>
              </a:rPr>
              <a:t>‡</a:t>
            </a:r>
            <a:r>
              <a:rPr lang="en-US" sz="1000" b="1" spc="-9" dirty="0">
                <a:solidFill>
                  <a:schemeClr val="accent1"/>
                </a:solidFill>
                <a:cs typeface="Miriam"/>
              </a:rPr>
              <a:t> Courses currently providing </a:t>
            </a:r>
            <a:r>
              <a:rPr lang="en-US" sz="1000" b="1" spc="-9" dirty="0" smtClean="0">
                <a:solidFill>
                  <a:schemeClr val="accent1"/>
                </a:solidFill>
                <a:cs typeface="Miriam"/>
              </a:rPr>
              <a:t>College in the High School dual </a:t>
            </a:r>
            <a:r>
              <a:rPr lang="en-US" sz="1000" b="1" spc="-9" dirty="0">
                <a:solidFill>
                  <a:schemeClr val="accent1"/>
                </a:solidFill>
                <a:cs typeface="Miriam"/>
              </a:rPr>
              <a:t>credit  </a:t>
            </a:r>
          </a:p>
        </p:txBody>
      </p:sp>
      <p:sp>
        <p:nvSpPr>
          <p:cNvPr id="176" name="object 76"/>
          <p:cNvSpPr/>
          <p:nvPr/>
        </p:nvSpPr>
        <p:spPr>
          <a:xfrm>
            <a:off x="9273556" y="501230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5600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7" name="object 77"/>
          <p:cNvSpPr txBox="1"/>
          <p:nvPr/>
        </p:nvSpPr>
        <p:spPr>
          <a:xfrm>
            <a:off x="9321407" y="5106775"/>
            <a:ext cx="648260" cy="3077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104781">
              <a:lnSpc>
                <a:spcPts val="803"/>
              </a:lnSpc>
            </a:pPr>
            <a:r>
              <a:rPr sz="706" b="1" spc="35" dirty="0">
                <a:solidFill>
                  <a:srgbClr val="FFFFFF"/>
                </a:solidFill>
                <a:cs typeface="Calibri"/>
              </a:rPr>
              <a:t>A</a:t>
            </a:r>
            <a:r>
              <a:rPr sz="706" b="1" spc="18" dirty="0">
                <a:solidFill>
                  <a:srgbClr val="FFFFFF"/>
                </a:solidFill>
                <a:cs typeface="Calibri"/>
              </a:rPr>
              <a:t>ssocia</a:t>
            </a:r>
            <a:r>
              <a:rPr sz="706" b="1" dirty="0">
                <a:solidFill>
                  <a:srgbClr val="FFFFFF"/>
                </a:solidFill>
                <a:cs typeface="Calibri"/>
              </a:rPr>
              <a:t>t</a:t>
            </a:r>
            <a:r>
              <a:rPr sz="706" b="1" spc="18" dirty="0">
                <a:solidFill>
                  <a:srgbClr val="FFFFFF"/>
                </a:solidFill>
                <a:cs typeface="Calibri"/>
              </a:rPr>
              <a:t>e</a:t>
            </a:r>
            <a:r>
              <a:rPr sz="706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22" dirty="0">
                <a:solidFill>
                  <a:srgbClr val="FFFFFF"/>
                </a:solidFill>
                <a:cs typeface="Calibri"/>
              </a:rPr>
              <a:t>in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31" dirty="0">
                <a:solidFill>
                  <a:srgbClr val="FFFFFF"/>
                </a:solidFill>
                <a:cs typeface="Calibri"/>
              </a:rPr>
              <a:t>Applied</a:t>
            </a:r>
            <a:r>
              <a:rPr sz="706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22" dirty="0">
                <a:solidFill>
                  <a:srgbClr val="FFFFFF"/>
                </a:solidFill>
                <a:cs typeface="Calibri"/>
              </a:rPr>
              <a:t>Science</a:t>
            </a:r>
            <a:endParaRPr lang="en-US" sz="706" b="1" spc="22" dirty="0">
              <a:solidFill>
                <a:srgbClr val="FFFFFF"/>
              </a:solidFill>
              <a:cs typeface="Calibri"/>
            </a:endParaRPr>
          </a:p>
          <a:p>
            <a:pPr marL="11206" marR="4483" indent="104781" algn="ctr">
              <a:lnSpc>
                <a:spcPts val="803"/>
              </a:lnSpc>
            </a:pPr>
            <a:r>
              <a:rPr lang="en-US" sz="706" b="1" spc="22" dirty="0">
                <a:solidFill>
                  <a:srgbClr val="FFFFFF"/>
                </a:solidFill>
                <a:cs typeface="Calibri"/>
              </a:rPr>
              <a:t>(Transfer)</a:t>
            </a:r>
            <a:endParaRPr sz="706" b="1" dirty="0">
              <a:cs typeface="Calibri"/>
            </a:endParaRPr>
          </a:p>
        </p:txBody>
      </p:sp>
      <p:sp>
        <p:nvSpPr>
          <p:cNvPr id="178" name="object 78"/>
          <p:cNvSpPr/>
          <p:nvPr/>
        </p:nvSpPr>
        <p:spPr>
          <a:xfrm>
            <a:off x="9273556" y="501230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79" name="object 79"/>
          <p:cNvSpPr/>
          <p:nvPr/>
        </p:nvSpPr>
        <p:spPr>
          <a:xfrm>
            <a:off x="9273550" y="455994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0" name="object 80"/>
          <p:cNvSpPr txBox="1"/>
          <p:nvPr/>
        </p:nvSpPr>
        <p:spPr>
          <a:xfrm>
            <a:off x="9451358" y="4648987"/>
            <a:ext cx="453278" cy="114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40343">
              <a:lnSpc>
                <a:spcPct val="104500"/>
              </a:lnSpc>
            </a:pPr>
            <a:r>
              <a:rPr sz="706" b="1" spc="49" dirty="0">
                <a:solidFill>
                  <a:srgbClr val="FFFFFF"/>
                </a:solidFill>
                <a:cs typeface="Calibri"/>
              </a:rPr>
              <a:t>Nursing</a:t>
            </a:r>
            <a:endParaRPr sz="706" dirty="0">
              <a:cs typeface="Calibri"/>
            </a:endParaRPr>
          </a:p>
        </p:txBody>
      </p:sp>
      <p:sp>
        <p:nvSpPr>
          <p:cNvPr id="181" name="object 81"/>
          <p:cNvSpPr txBox="1"/>
          <p:nvPr/>
        </p:nvSpPr>
        <p:spPr>
          <a:xfrm>
            <a:off x="9546491" y="4795851"/>
            <a:ext cx="272863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35" dirty="0">
                <a:solidFill>
                  <a:srgbClr val="FFFFFF"/>
                </a:solidFill>
                <a:cs typeface="Calibri"/>
              </a:rPr>
              <a:t>(ADN)</a:t>
            </a:r>
            <a:endParaRPr sz="706" dirty="0">
              <a:cs typeface="Calibri"/>
            </a:endParaRPr>
          </a:p>
        </p:txBody>
      </p:sp>
      <p:sp>
        <p:nvSpPr>
          <p:cNvPr id="182" name="object 82"/>
          <p:cNvSpPr/>
          <p:nvPr/>
        </p:nvSpPr>
        <p:spPr>
          <a:xfrm>
            <a:off x="9273550" y="455994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3" name="object 85"/>
          <p:cNvSpPr/>
          <p:nvPr/>
        </p:nvSpPr>
        <p:spPr>
          <a:xfrm>
            <a:off x="8322586" y="5030724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5600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4" name="object 88"/>
          <p:cNvSpPr/>
          <p:nvPr/>
        </p:nvSpPr>
        <p:spPr>
          <a:xfrm>
            <a:off x="8322586" y="5030724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5" name="object 89"/>
          <p:cNvSpPr/>
          <p:nvPr/>
        </p:nvSpPr>
        <p:spPr>
          <a:xfrm>
            <a:off x="8322580" y="457837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 dirty="0"/>
          </a:p>
        </p:txBody>
      </p:sp>
      <p:sp>
        <p:nvSpPr>
          <p:cNvPr id="186" name="object 91"/>
          <p:cNvSpPr txBox="1"/>
          <p:nvPr/>
        </p:nvSpPr>
        <p:spPr>
          <a:xfrm>
            <a:off x="8473314" y="4681504"/>
            <a:ext cx="513229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lang="en-US" sz="706" b="1" spc="44" dirty="0">
                <a:solidFill>
                  <a:srgbClr val="FFFFFF"/>
                </a:solidFill>
                <a:cs typeface="Calibri"/>
              </a:rPr>
              <a:t>Surgical</a:t>
            </a:r>
          </a:p>
          <a:p>
            <a:pPr marL="11206" algn="ctr"/>
            <a:r>
              <a:rPr sz="706" b="1" spc="44" dirty="0">
                <a:solidFill>
                  <a:srgbClr val="FFFFFF"/>
                </a:solidFill>
                <a:cs typeface="Calibri"/>
              </a:rPr>
              <a:t>Technology</a:t>
            </a:r>
            <a:endParaRPr sz="706" dirty="0">
              <a:cs typeface="Calibri"/>
            </a:endParaRPr>
          </a:p>
        </p:txBody>
      </p:sp>
      <p:sp>
        <p:nvSpPr>
          <p:cNvPr id="187" name="object 92"/>
          <p:cNvSpPr/>
          <p:nvPr/>
        </p:nvSpPr>
        <p:spPr>
          <a:xfrm>
            <a:off x="8322580" y="457837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8" name="object 94"/>
          <p:cNvSpPr/>
          <p:nvPr/>
        </p:nvSpPr>
        <p:spPr>
          <a:xfrm>
            <a:off x="7359236" y="501742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5600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89" name="object 96"/>
          <p:cNvSpPr/>
          <p:nvPr/>
        </p:nvSpPr>
        <p:spPr>
          <a:xfrm>
            <a:off x="7359236" y="501742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0" name="object 97"/>
          <p:cNvSpPr/>
          <p:nvPr/>
        </p:nvSpPr>
        <p:spPr>
          <a:xfrm>
            <a:off x="7359230" y="456506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1" name="object 98"/>
          <p:cNvSpPr txBox="1"/>
          <p:nvPr/>
        </p:nvSpPr>
        <p:spPr>
          <a:xfrm>
            <a:off x="7526216" y="4646128"/>
            <a:ext cx="513229" cy="2367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 indent="33059">
              <a:lnSpc>
                <a:spcPct val="108700"/>
              </a:lnSpc>
            </a:pPr>
            <a:r>
              <a:rPr sz="706" b="1" spc="44" dirty="0">
                <a:solidFill>
                  <a:schemeClr val="bg1"/>
                </a:solidFill>
                <a:cs typeface="Calibri"/>
              </a:rPr>
              <a:t>Radiology Technology</a:t>
            </a:r>
            <a:endParaRPr sz="706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192" name="object 99"/>
          <p:cNvSpPr/>
          <p:nvPr/>
        </p:nvSpPr>
        <p:spPr>
          <a:xfrm>
            <a:off x="7359230" y="456506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3" name="object 114"/>
          <p:cNvSpPr/>
          <p:nvPr/>
        </p:nvSpPr>
        <p:spPr>
          <a:xfrm>
            <a:off x="3786247" y="376838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4" name="object 116"/>
          <p:cNvSpPr/>
          <p:nvPr/>
        </p:nvSpPr>
        <p:spPr>
          <a:xfrm>
            <a:off x="3786247" y="376838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5" name="object 117"/>
          <p:cNvSpPr/>
          <p:nvPr/>
        </p:nvSpPr>
        <p:spPr>
          <a:xfrm>
            <a:off x="3786242" y="3316034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6" name="object 118"/>
          <p:cNvSpPr/>
          <p:nvPr/>
        </p:nvSpPr>
        <p:spPr>
          <a:xfrm>
            <a:off x="3786242" y="3316034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2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197" name="object 119"/>
          <p:cNvSpPr txBox="1"/>
          <p:nvPr/>
        </p:nvSpPr>
        <p:spPr>
          <a:xfrm>
            <a:off x="3846088" y="3399010"/>
            <a:ext cx="666996" cy="1086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-22" dirty="0">
                <a:solidFill>
                  <a:srgbClr val="FFFFFF"/>
                </a:solidFill>
                <a:cs typeface="Tahoma"/>
              </a:rPr>
              <a:t>Medical</a:t>
            </a:r>
            <a:r>
              <a:rPr sz="706" b="1" spc="-62" dirty="0">
                <a:solidFill>
                  <a:srgbClr val="FFFFFF"/>
                </a:solidFill>
                <a:cs typeface="Tahoma"/>
              </a:rPr>
              <a:t> </a:t>
            </a:r>
            <a:r>
              <a:rPr lang="en-US" sz="706" b="1" spc="-62" dirty="0">
                <a:solidFill>
                  <a:srgbClr val="FFFFFF"/>
                </a:solidFill>
                <a:cs typeface="Tahoma"/>
              </a:rPr>
              <a:t> </a:t>
            </a:r>
            <a:r>
              <a:rPr sz="706" b="1" spc="40" dirty="0">
                <a:solidFill>
                  <a:srgbClr val="FFFFFF"/>
                </a:solidFill>
                <a:cs typeface="Calibri"/>
              </a:rPr>
              <a:t>Records</a:t>
            </a:r>
            <a:endParaRPr sz="706" dirty="0">
              <a:cs typeface="Calibri"/>
            </a:endParaRPr>
          </a:p>
        </p:txBody>
      </p:sp>
      <p:sp>
        <p:nvSpPr>
          <p:cNvPr id="198" name="object 120"/>
          <p:cNvSpPr txBox="1"/>
          <p:nvPr/>
        </p:nvSpPr>
        <p:spPr>
          <a:xfrm>
            <a:off x="3859748" y="3501386"/>
            <a:ext cx="657225" cy="2215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764" marR="4483" indent="-66118">
              <a:lnSpc>
                <a:spcPct val="102400"/>
              </a:lnSpc>
            </a:pPr>
            <a:r>
              <a:rPr sz="706" b="1" spc="44" dirty="0">
                <a:solidFill>
                  <a:srgbClr val="FFFFFF"/>
                </a:solidFill>
                <a:cs typeface="Calibri"/>
              </a:rPr>
              <a:t>and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35" dirty="0">
                <a:solidFill>
                  <a:srgbClr val="FFFFFF"/>
                </a:solidFill>
                <a:cs typeface="Calibri"/>
              </a:rPr>
              <a:t>Healthcare Information</a:t>
            </a:r>
            <a:endParaRPr sz="706" dirty="0">
              <a:cs typeface="Calibri"/>
            </a:endParaRPr>
          </a:p>
        </p:txBody>
      </p:sp>
      <p:sp>
        <p:nvSpPr>
          <p:cNvPr id="199" name="object 128"/>
          <p:cNvSpPr txBox="1"/>
          <p:nvPr/>
        </p:nvSpPr>
        <p:spPr>
          <a:xfrm>
            <a:off x="4664006" y="1210754"/>
            <a:ext cx="1930652" cy="9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en-US" sz="1000" b="1" spc="9" dirty="0">
                <a:solidFill>
                  <a:schemeClr val="accent2"/>
                </a:solidFill>
                <a:cs typeface="Calibri"/>
              </a:rPr>
              <a:t>College Composition</a:t>
            </a:r>
            <a:r>
              <a:rPr lang="en-US" sz="1000" b="1" spc="9" baseline="30000" dirty="0">
                <a:solidFill>
                  <a:schemeClr val="accent2"/>
                </a:solidFill>
                <a:cs typeface="Calibri"/>
              </a:rPr>
              <a:t>‡</a:t>
            </a:r>
            <a:endParaRPr lang="en-US" sz="1000" b="1" spc="9" dirty="0">
              <a:solidFill>
                <a:schemeClr val="accent2"/>
              </a:solidFill>
              <a:cs typeface="Calibri"/>
            </a:endParaRPr>
          </a:p>
          <a:p>
            <a:pPr marL="11206" marR="4483"/>
            <a:r>
              <a:rPr lang="en-US" sz="1000" spc="13" dirty="0">
                <a:solidFill>
                  <a:srgbClr val="FFFFFF"/>
                </a:solidFill>
                <a:cs typeface="Calibri"/>
              </a:rPr>
              <a:t>Human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9" dirty="0">
                <a:solidFill>
                  <a:srgbClr val="FFFFFF"/>
                </a:solidFill>
                <a:cs typeface="Calibri"/>
              </a:rPr>
              <a:t>Anatomy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srgbClr val="FFFFFF"/>
                </a:solidFill>
                <a:cs typeface="Calibri"/>
              </a:rPr>
              <a:t>and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srgbClr val="FFFFFF"/>
                </a:solidFill>
                <a:cs typeface="Calibri"/>
              </a:rPr>
              <a:t>Physiology</a:t>
            </a:r>
            <a:endParaRPr lang="en-US" sz="1000" dirty="0">
              <a:cs typeface="Calibri"/>
            </a:endParaRPr>
          </a:p>
          <a:p>
            <a:pPr marL="11206" marR="4483"/>
            <a:r>
              <a:rPr lang="en-US" sz="1000" spc="9" dirty="0">
                <a:solidFill>
                  <a:schemeClr val="bg1"/>
                </a:solidFill>
                <a:cs typeface="Calibri"/>
              </a:rPr>
              <a:t>Introduction</a:t>
            </a:r>
            <a:r>
              <a:rPr lang="en-US" sz="1000" spc="-13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spc="4" dirty="0">
                <a:solidFill>
                  <a:schemeClr val="bg1"/>
                </a:solidFill>
                <a:cs typeface="Calibri"/>
              </a:rPr>
              <a:t>to</a:t>
            </a:r>
            <a:r>
              <a:rPr lang="en-US" sz="1000" spc="-13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spc="4" dirty="0">
                <a:solidFill>
                  <a:schemeClr val="bg1"/>
                </a:solidFill>
                <a:cs typeface="Calibri"/>
              </a:rPr>
              <a:t>Health</a:t>
            </a:r>
            <a:r>
              <a:rPr lang="en-US" sz="1000" spc="-13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dirty="0">
                <a:solidFill>
                  <a:schemeClr val="bg1"/>
                </a:solidFill>
                <a:cs typeface="Calibri"/>
              </a:rPr>
              <a:t>Care</a:t>
            </a:r>
            <a:r>
              <a:rPr lang="en-US" sz="1000" spc="-13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dirty="0" smtClean="0">
                <a:solidFill>
                  <a:schemeClr val="bg1"/>
                </a:solidFill>
                <a:cs typeface="Calibri"/>
              </a:rPr>
              <a:t>Careers</a:t>
            </a:r>
            <a:r>
              <a:rPr lang="en-US" sz="1000" spc="9" baseline="30000" dirty="0">
                <a:solidFill>
                  <a:schemeClr val="bg1"/>
                </a:solidFill>
                <a:cs typeface="Calibri"/>
              </a:rPr>
              <a:t> </a:t>
            </a:r>
            <a:r>
              <a:rPr lang="en-US" sz="1000" b="1" dirty="0" smtClean="0">
                <a:solidFill>
                  <a:schemeClr val="accent2"/>
                </a:solidFill>
                <a:cs typeface="Calibri"/>
              </a:rPr>
              <a:t>Medical</a:t>
            </a:r>
            <a:r>
              <a:rPr lang="en-US" sz="1000" b="1" spc="-13" dirty="0" smtClean="0">
                <a:solidFill>
                  <a:schemeClr val="accent2"/>
                </a:solidFill>
                <a:cs typeface="Calibri"/>
              </a:rPr>
              <a:t> </a:t>
            </a:r>
            <a:r>
              <a:rPr lang="en-US" sz="1000" b="1" dirty="0">
                <a:solidFill>
                  <a:schemeClr val="accent2"/>
                </a:solidFill>
                <a:cs typeface="Calibri"/>
              </a:rPr>
              <a:t>Terminology</a:t>
            </a:r>
            <a:r>
              <a:rPr lang="en-US" sz="1000" b="1" spc="9" baseline="30000" dirty="0">
                <a:solidFill>
                  <a:schemeClr val="accent2"/>
                </a:solidFill>
                <a:cs typeface="Calibri"/>
              </a:rPr>
              <a:t>‡</a:t>
            </a:r>
            <a:endParaRPr lang="en-US" sz="1000" b="1" dirty="0">
              <a:solidFill>
                <a:schemeClr val="accent2"/>
              </a:solidFill>
              <a:cs typeface="Calibri"/>
            </a:endParaRPr>
          </a:p>
          <a:p>
            <a:pPr marL="11206" marR="4483"/>
            <a:r>
              <a:rPr lang="en-US" sz="1000" dirty="0">
                <a:solidFill>
                  <a:srgbClr val="FFFFFF"/>
                </a:solidFill>
                <a:cs typeface="Calibri"/>
              </a:rPr>
              <a:t>Pre-Calculus/Honors Pre-Calculus</a:t>
            </a:r>
            <a:r>
              <a:rPr lang="en-US" sz="1000" spc="9" baseline="30000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b="1" spc="9" baseline="30000" dirty="0">
                <a:solidFill>
                  <a:srgbClr val="FFFFFF"/>
                </a:solidFill>
                <a:cs typeface="Calibri"/>
              </a:rPr>
              <a:t>‡</a:t>
            </a:r>
            <a:endParaRPr lang="en-US" sz="1000" b="1" dirty="0">
              <a:solidFill>
                <a:srgbClr val="FFFFFF"/>
              </a:solidFill>
              <a:cs typeface="Calibri"/>
            </a:endParaRPr>
          </a:p>
          <a:p>
            <a:pPr marL="11206" marR="4483"/>
            <a:endParaRPr lang="en-US" sz="882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00" name="object 93"/>
          <p:cNvSpPr txBox="1"/>
          <p:nvPr/>
        </p:nvSpPr>
        <p:spPr>
          <a:xfrm>
            <a:off x="8336550" y="5156360"/>
            <a:ext cx="7463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93" marR="4483" indent="-219647" algn="ctr">
              <a:lnSpc>
                <a:spcPts val="767"/>
              </a:lnSpc>
            </a:pPr>
            <a:r>
              <a:rPr sz="706" b="1" spc="-13" dirty="0">
                <a:solidFill>
                  <a:srgbClr val="FFFFFF"/>
                </a:solidFill>
                <a:cs typeface="Calibri"/>
              </a:rPr>
              <a:t>Associat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e</a:t>
            </a:r>
            <a:r>
              <a:rPr sz="706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 </a:t>
            </a:r>
            <a:endParaRPr lang="en-US" sz="706" b="1" spc="-40" dirty="0">
              <a:solidFill>
                <a:srgbClr val="FFFFFF"/>
              </a:solidFill>
              <a:cs typeface="Calibri"/>
            </a:endParaRPr>
          </a:p>
          <a:p>
            <a:pPr marL="230293" marR="4483" indent="-219647" algn="ctr">
              <a:lnSpc>
                <a:spcPts val="767"/>
              </a:lnSpc>
            </a:pPr>
            <a:r>
              <a:rPr sz="706" b="1" dirty="0">
                <a:solidFill>
                  <a:srgbClr val="FFFFFF"/>
                </a:solidFill>
                <a:cs typeface="Calibri"/>
              </a:rPr>
              <a:t>Appli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ed</a:t>
            </a:r>
            <a:r>
              <a:rPr sz="706" b="1" spc="9" dirty="0">
                <a:solidFill>
                  <a:srgbClr val="FFFFFF"/>
                </a:solidFill>
                <a:cs typeface="Calibri"/>
              </a:rPr>
              <a:t> Science</a:t>
            </a:r>
            <a:endParaRPr sz="706" b="1" dirty="0">
              <a:cs typeface="Calibri"/>
            </a:endParaRPr>
          </a:p>
        </p:txBody>
      </p:sp>
      <p:sp>
        <p:nvSpPr>
          <p:cNvPr id="201" name="object 93"/>
          <p:cNvSpPr txBox="1"/>
          <p:nvPr/>
        </p:nvSpPr>
        <p:spPr>
          <a:xfrm>
            <a:off x="7389748" y="5136384"/>
            <a:ext cx="7463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93" marR="4483" indent="-219647" algn="ctr">
              <a:lnSpc>
                <a:spcPts val="767"/>
              </a:lnSpc>
            </a:pPr>
            <a:r>
              <a:rPr sz="706" b="1" spc="-13" dirty="0">
                <a:solidFill>
                  <a:srgbClr val="FFFFFF"/>
                </a:solidFill>
                <a:cs typeface="Calibri"/>
              </a:rPr>
              <a:t>Associat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e</a:t>
            </a:r>
            <a:r>
              <a:rPr sz="706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 </a:t>
            </a:r>
            <a:endParaRPr lang="en-US" sz="706" b="1" spc="-40" dirty="0">
              <a:solidFill>
                <a:srgbClr val="FFFFFF"/>
              </a:solidFill>
              <a:cs typeface="Calibri"/>
            </a:endParaRPr>
          </a:p>
          <a:p>
            <a:pPr marL="230293" marR="4483" indent="-219647" algn="ctr">
              <a:lnSpc>
                <a:spcPts val="767"/>
              </a:lnSpc>
            </a:pPr>
            <a:r>
              <a:rPr sz="706" b="1" dirty="0">
                <a:solidFill>
                  <a:srgbClr val="FFFFFF"/>
                </a:solidFill>
                <a:cs typeface="Calibri"/>
              </a:rPr>
              <a:t>Appli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ed</a:t>
            </a:r>
            <a:r>
              <a:rPr sz="706" b="1" spc="9" dirty="0">
                <a:solidFill>
                  <a:srgbClr val="FFFFFF"/>
                </a:solidFill>
                <a:cs typeface="Calibri"/>
              </a:rPr>
              <a:t> Science</a:t>
            </a:r>
            <a:endParaRPr sz="706" b="1" dirty="0">
              <a:cs typeface="Calibri"/>
            </a:endParaRPr>
          </a:p>
        </p:txBody>
      </p:sp>
      <p:sp>
        <p:nvSpPr>
          <p:cNvPr id="202" name="object 58"/>
          <p:cNvSpPr/>
          <p:nvPr/>
        </p:nvSpPr>
        <p:spPr>
          <a:xfrm rot="10800000" flipH="1">
            <a:off x="10612919" y="3102488"/>
            <a:ext cx="40340" cy="2534682"/>
          </a:xfrm>
          <a:custGeom>
            <a:avLst/>
            <a:gdLst/>
            <a:ahLst/>
            <a:cxnLst/>
            <a:rect l="l" t="t" r="r" b="b"/>
            <a:pathLst>
              <a:path h="3164204">
                <a:moveTo>
                  <a:pt x="0" y="3164041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  <a:prstDash val="sysDash"/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3" name="object 59"/>
          <p:cNvSpPr/>
          <p:nvPr/>
        </p:nvSpPr>
        <p:spPr>
          <a:xfrm rot="10800000" flipH="1">
            <a:off x="10445509" y="5659700"/>
            <a:ext cx="334820" cy="189888"/>
          </a:xfrm>
          <a:custGeom>
            <a:avLst/>
            <a:gdLst/>
            <a:ahLst/>
            <a:cxnLst/>
            <a:rect l="l" t="t" r="r" b="b"/>
            <a:pathLst>
              <a:path w="267334" h="144144">
                <a:moveTo>
                  <a:pt x="133515" y="0"/>
                </a:moveTo>
                <a:lnTo>
                  <a:pt x="0" y="143598"/>
                </a:lnTo>
                <a:lnTo>
                  <a:pt x="267030" y="143598"/>
                </a:lnTo>
                <a:lnTo>
                  <a:pt x="133515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4" name="Rectangle 203"/>
          <p:cNvSpPr/>
          <p:nvPr/>
        </p:nvSpPr>
        <p:spPr>
          <a:xfrm rot="10800000" flipH="1">
            <a:off x="10392566" y="3325433"/>
            <a:ext cx="415671" cy="2125050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US" sz="1059" b="1" dirty="0"/>
              <a:t> Transfer or University Program</a:t>
            </a:r>
          </a:p>
        </p:txBody>
      </p:sp>
      <p:sp>
        <p:nvSpPr>
          <p:cNvPr id="205" name="object 3"/>
          <p:cNvSpPr/>
          <p:nvPr/>
        </p:nvSpPr>
        <p:spPr>
          <a:xfrm>
            <a:off x="9284596" y="863152"/>
            <a:ext cx="2321848" cy="1541524"/>
          </a:xfrm>
          <a:custGeom>
            <a:avLst/>
            <a:gdLst/>
            <a:ahLst/>
            <a:cxnLst/>
            <a:rect l="l" t="t" r="r" b="b"/>
            <a:pathLst>
              <a:path w="4079240" h="1590040">
                <a:moveTo>
                  <a:pt x="173736" y="0"/>
                </a:moveTo>
                <a:lnTo>
                  <a:pt x="125232" y="191"/>
                </a:lnTo>
                <a:lnTo>
                  <a:pt x="86718" y="1535"/>
                </a:lnTo>
                <a:lnTo>
                  <a:pt x="45155" y="8229"/>
                </a:lnTo>
                <a:lnTo>
                  <a:pt x="13950" y="31934"/>
                </a:lnTo>
                <a:lnTo>
                  <a:pt x="1970" y="80976"/>
                </a:lnTo>
                <a:lnTo>
                  <a:pt x="58" y="139927"/>
                </a:lnTo>
                <a:lnTo>
                  <a:pt x="0" y="1416037"/>
                </a:lnTo>
                <a:lnTo>
                  <a:pt x="23" y="1441609"/>
                </a:lnTo>
                <a:lnTo>
                  <a:pt x="647" y="1484974"/>
                </a:lnTo>
                <a:lnTo>
                  <a:pt x="5182" y="1532732"/>
                </a:lnTo>
                <a:lnTo>
                  <a:pt x="23993" y="1570183"/>
                </a:lnTo>
                <a:lnTo>
                  <a:pt x="65837" y="1586106"/>
                </a:lnTo>
                <a:lnTo>
                  <a:pt x="117878" y="1589463"/>
                </a:lnTo>
                <a:lnTo>
                  <a:pt x="164568" y="1589772"/>
                </a:lnTo>
                <a:lnTo>
                  <a:pt x="3905097" y="1589773"/>
                </a:lnTo>
                <a:lnTo>
                  <a:pt x="3930669" y="1589749"/>
                </a:lnTo>
                <a:lnTo>
                  <a:pt x="3974034" y="1589125"/>
                </a:lnTo>
                <a:lnTo>
                  <a:pt x="4021793" y="1584590"/>
                </a:lnTo>
                <a:lnTo>
                  <a:pt x="4059244" y="1565780"/>
                </a:lnTo>
                <a:lnTo>
                  <a:pt x="4075166" y="1523936"/>
                </a:lnTo>
                <a:lnTo>
                  <a:pt x="4078523" y="1471895"/>
                </a:lnTo>
                <a:lnTo>
                  <a:pt x="4078832" y="1425204"/>
                </a:lnTo>
                <a:lnTo>
                  <a:pt x="4078833" y="173735"/>
                </a:lnTo>
                <a:lnTo>
                  <a:pt x="4078809" y="148163"/>
                </a:lnTo>
                <a:lnTo>
                  <a:pt x="4078185" y="104798"/>
                </a:lnTo>
                <a:lnTo>
                  <a:pt x="4073651" y="57040"/>
                </a:lnTo>
                <a:lnTo>
                  <a:pt x="4054840" y="19589"/>
                </a:lnTo>
                <a:lnTo>
                  <a:pt x="4012996" y="3666"/>
                </a:lnTo>
                <a:lnTo>
                  <a:pt x="3960955" y="309"/>
                </a:lnTo>
                <a:lnTo>
                  <a:pt x="3914264" y="0"/>
                </a:lnTo>
                <a:lnTo>
                  <a:pt x="173736" y="0"/>
                </a:lnTo>
                <a:close/>
              </a:path>
            </a:pathLst>
          </a:custGeom>
          <a:solidFill>
            <a:srgbClr val="C00000"/>
          </a:solidFill>
          <a:ln w="28575">
            <a:solidFill>
              <a:schemeClr val="tx1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6" name="object 9"/>
          <p:cNvSpPr/>
          <p:nvPr/>
        </p:nvSpPr>
        <p:spPr>
          <a:xfrm>
            <a:off x="9284596" y="863386"/>
            <a:ext cx="2321825" cy="279709"/>
          </a:xfrm>
          <a:custGeom>
            <a:avLst/>
            <a:gdLst/>
            <a:ahLst/>
            <a:cxnLst/>
            <a:rect l="l" t="t" r="r" b="b"/>
            <a:pathLst>
              <a:path w="4079240" h="287654">
                <a:moveTo>
                  <a:pt x="0" y="287604"/>
                </a:moveTo>
                <a:lnTo>
                  <a:pt x="4078833" y="287604"/>
                </a:lnTo>
                <a:lnTo>
                  <a:pt x="4078833" y="173736"/>
                </a:lnTo>
                <a:lnTo>
                  <a:pt x="4078642" y="125335"/>
                </a:lnTo>
                <a:lnTo>
                  <a:pt x="4077301" y="86879"/>
                </a:lnTo>
                <a:lnTo>
                  <a:pt x="4070623" y="45338"/>
                </a:lnTo>
                <a:lnTo>
                  <a:pt x="4046974" y="14081"/>
                </a:lnTo>
                <a:lnTo>
                  <a:pt x="3998049" y="2018"/>
                </a:lnTo>
                <a:lnTo>
                  <a:pt x="3939239" y="64"/>
                </a:lnTo>
                <a:lnTo>
                  <a:pt x="174561" y="0"/>
                </a:lnTo>
                <a:lnTo>
                  <a:pt x="148925" y="23"/>
                </a:lnTo>
                <a:lnTo>
                  <a:pt x="105434" y="643"/>
                </a:lnTo>
                <a:lnTo>
                  <a:pt x="57495" y="5145"/>
                </a:lnTo>
                <a:lnTo>
                  <a:pt x="19832" y="23822"/>
                </a:lnTo>
                <a:lnTo>
                  <a:pt x="3753" y="65369"/>
                </a:lnTo>
                <a:lnTo>
                  <a:pt x="327" y="117040"/>
                </a:lnTo>
                <a:lnTo>
                  <a:pt x="1" y="163399"/>
                </a:lnTo>
                <a:lnTo>
                  <a:pt x="0" y="287604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lang="en-US" sz="971" b="1" dirty="0">
                <a:solidFill>
                  <a:schemeClr val="bg1">
                    <a:lumMod val="95000"/>
                  </a:schemeClr>
                </a:solidFill>
              </a:rPr>
              <a:t>Tri-Tech Skills Center Health Sciences</a:t>
            </a:r>
            <a:endParaRPr sz="971" b="1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207" name="object 128"/>
          <p:cNvSpPr txBox="1"/>
          <p:nvPr/>
        </p:nvSpPr>
        <p:spPr>
          <a:xfrm>
            <a:off x="9364271" y="1201549"/>
            <a:ext cx="2159375" cy="104579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Dental Assistant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Firefighting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Careers in Health Care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Pre-Nursing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Pre-Veterinary Tech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Occupational and Physical Therapy Aide</a:t>
            </a:r>
          </a:p>
          <a:p>
            <a:pPr marL="11206" marR="4483"/>
            <a:r>
              <a:rPr lang="en-US" sz="971" b="1" spc="9" dirty="0">
                <a:solidFill>
                  <a:srgbClr val="FFFFFF"/>
                </a:solidFill>
                <a:cs typeface="Calibri"/>
              </a:rPr>
              <a:t>Cyber Security</a:t>
            </a:r>
            <a:endParaRPr sz="971" b="1" dirty="0">
              <a:cs typeface="Calibri"/>
            </a:endParaRPr>
          </a:p>
        </p:txBody>
      </p:sp>
      <p:sp>
        <p:nvSpPr>
          <p:cNvPr id="208" name="object 30"/>
          <p:cNvSpPr/>
          <p:nvPr/>
        </p:nvSpPr>
        <p:spPr>
          <a:xfrm>
            <a:off x="10220297" y="6305885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09" name="object 31"/>
          <p:cNvSpPr txBox="1"/>
          <p:nvPr/>
        </p:nvSpPr>
        <p:spPr>
          <a:xfrm>
            <a:off x="10378089" y="6372001"/>
            <a:ext cx="462243" cy="225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892" marR="4483" indent="-81247">
              <a:lnSpc>
                <a:spcPct val="104200"/>
              </a:lnSpc>
            </a:pPr>
            <a:r>
              <a:rPr sz="706" b="1" spc="18" dirty="0">
                <a:solidFill>
                  <a:srgbClr val="FFFFFF"/>
                </a:solidFill>
                <a:cs typeface="Calibri"/>
              </a:rPr>
              <a:t>Bachelor</a:t>
            </a:r>
            <a:r>
              <a:rPr sz="706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of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22" dirty="0">
                <a:solidFill>
                  <a:srgbClr val="FFFFFF"/>
                </a:solidFill>
                <a:cs typeface="Calibri"/>
              </a:rPr>
              <a:t>Science</a:t>
            </a:r>
            <a:endParaRPr sz="706" b="1" dirty="0">
              <a:cs typeface="Calibri"/>
            </a:endParaRPr>
          </a:p>
        </p:txBody>
      </p:sp>
      <p:sp>
        <p:nvSpPr>
          <p:cNvPr id="210" name="object 32"/>
          <p:cNvSpPr/>
          <p:nvPr/>
        </p:nvSpPr>
        <p:spPr>
          <a:xfrm>
            <a:off x="10213994" y="6305885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1" name="object 33"/>
          <p:cNvSpPr/>
          <p:nvPr/>
        </p:nvSpPr>
        <p:spPr>
          <a:xfrm>
            <a:off x="10213989" y="585353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2" name="object 34"/>
          <p:cNvSpPr txBox="1"/>
          <p:nvPr/>
        </p:nvSpPr>
        <p:spPr>
          <a:xfrm>
            <a:off x="10278131" y="5942034"/>
            <a:ext cx="662357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lang="en-US" sz="706" b="1" spc="4" dirty="0">
                <a:solidFill>
                  <a:srgbClr val="FFFFFF"/>
                </a:solidFill>
                <a:cs typeface="Century Gothic"/>
              </a:rPr>
              <a:t>Health Sciences</a:t>
            </a:r>
          </a:p>
          <a:p>
            <a:pPr marL="11206" algn="ctr"/>
            <a:r>
              <a:rPr lang="en-US" sz="706" b="1" spc="4" dirty="0">
                <a:solidFill>
                  <a:srgbClr val="FFFFFF"/>
                </a:solidFill>
                <a:cs typeface="Calibri"/>
              </a:rPr>
              <a:t>Pre-Med</a:t>
            </a:r>
            <a:endParaRPr sz="706" dirty="0">
              <a:cs typeface="Calibri"/>
            </a:endParaRPr>
          </a:p>
        </p:txBody>
      </p:sp>
      <p:sp>
        <p:nvSpPr>
          <p:cNvPr id="213" name="object 35"/>
          <p:cNvSpPr/>
          <p:nvPr/>
        </p:nvSpPr>
        <p:spPr>
          <a:xfrm>
            <a:off x="10213989" y="585353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4" name="object 122"/>
          <p:cNvSpPr/>
          <p:nvPr/>
        </p:nvSpPr>
        <p:spPr>
          <a:xfrm>
            <a:off x="5551747" y="377932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5" name="object 123"/>
          <p:cNvSpPr txBox="1"/>
          <p:nvPr/>
        </p:nvSpPr>
        <p:spPr>
          <a:xfrm>
            <a:off x="5736074" y="3898355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>
                <a:solidFill>
                  <a:srgbClr val="FFFFFF"/>
                </a:solidFill>
                <a:cs typeface="Calibri"/>
              </a:rPr>
              <a:t>(2 QTRs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)</a:t>
            </a:r>
            <a:endParaRPr sz="706" b="1" dirty="0">
              <a:cs typeface="Calibri"/>
            </a:endParaRPr>
          </a:p>
        </p:txBody>
      </p:sp>
      <p:sp>
        <p:nvSpPr>
          <p:cNvPr id="216" name="object 124"/>
          <p:cNvSpPr/>
          <p:nvPr/>
        </p:nvSpPr>
        <p:spPr>
          <a:xfrm>
            <a:off x="5551747" y="377932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7" name="object 125"/>
          <p:cNvSpPr/>
          <p:nvPr/>
        </p:nvSpPr>
        <p:spPr>
          <a:xfrm>
            <a:off x="5551742" y="332696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18" name="object 126"/>
          <p:cNvSpPr txBox="1"/>
          <p:nvPr/>
        </p:nvSpPr>
        <p:spPr>
          <a:xfrm>
            <a:off x="5693401" y="3348827"/>
            <a:ext cx="534521" cy="456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6" marR="4483" algn="ctr">
              <a:lnSpc>
                <a:spcPct val="104500"/>
              </a:lnSpc>
            </a:pPr>
            <a:r>
              <a:rPr lang="en-US" sz="706" b="1" spc="-22" dirty="0">
                <a:solidFill>
                  <a:srgbClr val="FFFFFF"/>
                </a:solidFill>
                <a:cs typeface="Tahoma"/>
              </a:rPr>
              <a:t>Health Care</a:t>
            </a:r>
          </a:p>
          <a:p>
            <a:pPr marL="10646" marR="4483" algn="ctr">
              <a:lnSpc>
                <a:spcPct val="104500"/>
              </a:lnSpc>
            </a:pPr>
            <a:r>
              <a:rPr lang="en-US" sz="706" b="1" spc="-22" dirty="0">
                <a:solidFill>
                  <a:srgbClr val="FFFFFF"/>
                </a:solidFill>
                <a:cs typeface="Tahoma"/>
              </a:rPr>
              <a:t>Central </a:t>
            </a:r>
          </a:p>
          <a:p>
            <a:pPr marL="10646" marR="4483" algn="ctr">
              <a:lnSpc>
                <a:spcPct val="104500"/>
              </a:lnSpc>
            </a:pPr>
            <a:r>
              <a:rPr lang="en-US" sz="706" b="1" spc="-22" dirty="0">
                <a:solidFill>
                  <a:srgbClr val="FFFFFF"/>
                </a:solidFill>
                <a:cs typeface="Tahoma"/>
              </a:rPr>
              <a:t>Services</a:t>
            </a:r>
          </a:p>
          <a:p>
            <a:pPr marL="10646" marR="4483" algn="ctr">
              <a:lnSpc>
                <a:spcPct val="104500"/>
              </a:lnSpc>
            </a:pPr>
            <a:r>
              <a:rPr lang="en-US" sz="706" b="1" spc="-22" dirty="0">
                <a:solidFill>
                  <a:srgbClr val="FFFFFF"/>
                </a:solidFill>
                <a:cs typeface="Tahoma"/>
              </a:rPr>
              <a:t>Technology</a:t>
            </a:r>
            <a:endParaRPr sz="706" dirty="0">
              <a:cs typeface="Calibri"/>
            </a:endParaRPr>
          </a:p>
        </p:txBody>
      </p:sp>
      <p:sp>
        <p:nvSpPr>
          <p:cNvPr id="219" name="object 127"/>
          <p:cNvSpPr/>
          <p:nvPr/>
        </p:nvSpPr>
        <p:spPr>
          <a:xfrm>
            <a:off x="5551742" y="332696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0" name="object 11"/>
          <p:cNvSpPr/>
          <p:nvPr/>
        </p:nvSpPr>
        <p:spPr>
          <a:xfrm>
            <a:off x="3052759" y="3134289"/>
            <a:ext cx="7589294" cy="137451"/>
          </a:xfrm>
          <a:custGeom>
            <a:avLst/>
            <a:gdLst/>
            <a:ahLst/>
            <a:cxnLst/>
            <a:rect l="l" t="t" r="r" b="b"/>
            <a:pathLst>
              <a:path w="1959609">
                <a:moveTo>
                  <a:pt x="0" y="0"/>
                </a:moveTo>
                <a:lnTo>
                  <a:pt x="1959244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1" name="object 30"/>
          <p:cNvSpPr/>
          <p:nvPr/>
        </p:nvSpPr>
        <p:spPr>
          <a:xfrm>
            <a:off x="3840208" y="6319662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2" name="object 31"/>
          <p:cNvSpPr txBox="1"/>
          <p:nvPr/>
        </p:nvSpPr>
        <p:spPr>
          <a:xfrm>
            <a:off x="3840204" y="6433606"/>
            <a:ext cx="731274" cy="22595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892" marR="4483" indent="-81247" algn="ctr">
              <a:lnSpc>
                <a:spcPct val="104200"/>
              </a:lnSpc>
            </a:pPr>
            <a:r>
              <a:rPr sz="706" b="1" spc="18" dirty="0">
                <a:solidFill>
                  <a:srgbClr val="FFFFFF"/>
                </a:solidFill>
                <a:cs typeface="Calibri"/>
              </a:rPr>
              <a:t>Bachelor</a:t>
            </a:r>
            <a:r>
              <a:rPr sz="706" b="1" spc="-4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of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706" b="1" spc="4" dirty="0">
                <a:solidFill>
                  <a:srgbClr val="FFFFFF"/>
                </a:solidFill>
                <a:cs typeface="Calibri"/>
              </a:rPr>
              <a:t>Applied </a:t>
            </a:r>
            <a:r>
              <a:rPr sz="706" b="1" spc="22" dirty="0">
                <a:solidFill>
                  <a:srgbClr val="FFFFFF"/>
                </a:solidFill>
                <a:cs typeface="Calibri"/>
              </a:rPr>
              <a:t>Science</a:t>
            </a:r>
            <a:endParaRPr sz="706" b="1" dirty="0">
              <a:cs typeface="Calibri"/>
            </a:endParaRPr>
          </a:p>
        </p:txBody>
      </p:sp>
      <p:sp>
        <p:nvSpPr>
          <p:cNvPr id="223" name="object 32"/>
          <p:cNvSpPr/>
          <p:nvPr/>
        </p:nvSpPr>
        <p:spPr>
          <a:xfrm>
            <a:off x="3840208" y="6319662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4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4" name="object 33"/>
          <p:cNvSpPr/>
          <p:nvPr/>
        </p:nvSpPr>
        <p:spPr>
          <a:xfrm>
            <a:off x="3840203" y="586730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5" name="object 34"/>
          <p:cNvSpPr txBox="1"/>
          <p:nvPr/>
        </p:nvSpPr>
        <p:spPr>
          <a:xfrm>
            <a:off x="3910386" y="6000370"/>
            <a:ext cx="657492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lang="en-US" sz="706" b="1" spc="4" dirty="0">
                <a:solidFill>
                  <a:srgbClr val="FFFFFF"/>
                </a:solidFill>
                <a:cs typeface="Century Gothic"/>
              </a:rPr>
              <a:t>Administration Health Care</a:t>
            </a:r>
            <a:endParaRPr sz="706" dirty="0">
              <a:cs typeface="Calibri"/>
            </a:endParaRPr>
          </a:p>
        </p:txBody>
      </p:sp>
      <p:sp>
        <p:nvSpPr>
          <p:cNvPr id="226" name="object 35"/>
          <p:cNvSpPr/>
          <p:nvPr/>
        </p:nvSpPr>
        <p:spPr>
          <a:xfrm>
            <a:off x="3840203" y="586730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7" name="object 114"/>
          <p:cNvSpPr/>
          <p:nvPr/>
        </p:nvSpPr>
        <p:spPr>
          <a:xfrm>
            <a:off x="4666433" y="377560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8" name="object 116"/>
          <p:cNvSpPr/>
          <p:nvPr/>
        </p:nvSpPr>
        <p:spPr>
          <a:xfrm>
            <a:off x="4666433" y="3775601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29" name="object 117"/>
          <p:cNvSpPr/>
          <p:nvPr/>
        </p:nvSpPr>
        <p:spPr>
          <a:xfrm>
            <a:off x="4666428" y="332324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0" name="object 118"/>
          <p:cNvSpPr/>
          <p:nvPr/>
        </p:nvSpPr>
        <p:spPr>
          <a:xfrm>
            <a:off x="4666428" y="3323248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2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1" name="object 119"/>
          <p:cNvSpPr txBox="1"/>
          <p:nvPr/>
        </p:nvSpPr>
        <p:spPr>
          <a:xfrm>
            <a:off x="4845612" y="3425136"/>
            <a:ext cx="41747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706" b="1" spc="-22" dirty="0">
                <a:solidFill>
                  <a:srgbClr val="FFFFFF"/>
                </a:solidFill>
                <a:cs typeface="Tahoma"/>
              </a:rPr>
              <a:t>Medical</a:t>
            </a:r>
            <a:endParaRPr lang="en-US" sz="706" b="1" spc="-62" dirty="0">
              <a:solidFill>
                <a:srgbClr val="FFFFFF"/>
              </a:solidFill>
              <a:cs typeface="Tahoma"/>
            </a:endParaRPr>
          </a:p>
          <a:p>
            <a:pPr marL="11206" algn="ctr"/>
            <a:r>
              <a:rPr lang="en-US" sz="706" b="1" spc="40" dirty="0">
                <a:solidFill>
                  <a:srgbClr val="FFFFFF"/>
                </a:solidFill>
                <a:cs typeface="Calibri"/>
              </a:rPr>
              <a:t>Assistant</a:t>
            </a:r>
            <a:endParaRPr sz="706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32" name="object 2"/>
          <p:cNvSpPr txBox="1"/>
          <p:nvPr/>
        </p:nvSpPr>
        <p:spPr>
          <a:xfrm>
            <a:off x="2633800" y="1212606"/>
            <a:ext cx="2067648" cy="905184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pPr marL="11206"/>
            <a:r>
              <a:rPr sz="1000" spc="13" dirty="0">
                <a:solidFill>
                  <a:srgbClr val="FFFFFF"/>
                </a:solidFill>
                <a:cs typeface="Calibri"/>
              </a:rPr>
              <a:t>AP</a:t>
            </a:r>
            <a:r>
              <a:rPr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sz="1000" spc="4" dirty="0">
                <a:solidFill>
                  <a:srgbClr val="FFFFFF"/>
                </a:solidFill>
                <a:cs typeface="Calibri"/>
              </a:rPr>
              <a:t>Chemistry</a:t>
            </a:r>
            <a:endParaRPr sz="1000" dirty="0">
              <a:cs typeface="Calibri"/>
            </a:endParaRPr>
          </a:p>
          <a:p>
            <a:pPr marL="11206" marR="73963"/>
            <a:r>
              <a:rPr sz="1000" b="1" spc="9" dirty="0">
                <a:solidFill>
                  <a:schemeClr val="accent2"/>
                </a:solidFill>
                <a:cs typeface="Calibri"/>
              </a:rPr>
              <a:t>AP</a:t>
            </a:r>
            <a:r>
              <a:rPr sz="1000" b="1" spc="-13" dirty="0">
                <a:solidFill>
                  <a:schemeClr val="accent2"/>
                </a:solidFill>
                <a:cs typeface="Calibri"/>
              </a:rPr>
              <a:t> </a:t>
            </a:r>
            <a:r>
              <a:rPr sz="1000" b="1" spc="13" dirty="0">
                <a:solidFill>
                  <a:schemeClr val="accent2"/>
                </a:solidFill>
                <a:cs typeface="Calibri"/>
              </a:rPr>
              <a:t>Psychology</a:t>
            </a:r>
            <a:endParaRPr lang="en-US" sz="1000" b="1" spc="13" dirty="0">
              <a:solidFill>
                <a:schemeClr val="accent2"/>
              </a:solidFill>
              <a:cs typeface="Calibri"/>
            </a:endParaRPr>
          </a:p>
          <a:p>
            <a:pPr marL="11206" marR="73963"/>
            <a:r>
              <a:rPr lang="en-US" sz="1000" b="1" spc="13" dirty="0">
                <a:solidFill>
                  <a:schemeClr val="accent2"/>
                </a:solidFill>
                <a:cs typeface="Calibri"/>
              </a:rPr>
              <a:t>AP</a:t>
            </a:r>
            <a:r>
              <a:rPr lang="en-US" sz="1000" b="1" spc="-13" dirty="0">
                <a:solidFill>
                  <a:schemeClr val="accent2"/>
                </a:solidFill>
                <a:cs typeface="Calibri"/>
              </a:rPr>
              <a:t> S</a:t>
            </a:r>
            <a:r>
              <a:rPr lang="en-US" sz="1000" b="1" dirty="0">
                <a:solidFill>
                  <a:schemeClr val="accent2"/>
                </a:solidFill>
                <a:cs typeface="Calibri"/>
              </a:rPr>
              <a:t>tatistics</a:t>
            </a:r>
            <a:r>
              <a:rPr lang="en-US" sz="1000" b="1" spc="9" baseline="30000" dirty="0">
                <a:solidFill>
                  <a:schemeClr val="accent2"/>
                </a:solidFill>
                <a:cs typeface="Calibri"/>
              </a:rPr>
              <a:t>‡</a:t>
            </a:r>
          </a:p>
          <a:p>
            <a:pPr marL="11206" marR="73963"/>
            <a:r>
              <a:rPr lang="en-US" sz="1000" dirty="0">
                <a:solidFill>
                  <a:srgbClr val="FFFFFF"/>
                </a:solidFill>
                <a:cs typeface="Calibri"/>
              </a:rPr>
              <a:t>AP </a:t>
            </a:r>
            <a:r>
              <a:rPr lang="en-US" sz="1000" spc="9" dirty="0">
                <a:solidFill>
                  <a:srgbClr val="FFFFFF"/>
                </a:solidFill>
                <a:cs typeface="Calibri"/>
              </a:rPr>
              <a:t>Calculus (AB/BC)</a:t>
            </a:r>
            <a:r>
              <a:rPr lang="en-US" sz="1000" b="1" spc="9" baseline="30000" dirty="0">
                <a:solidFill>
                  <a:srgbClr val="FFFFFF"/>
                </a:solidFill>
                <a:cs typeface="Calibri"/>
              </a:rPr>
              <a:t>‡</a:t>
            </a:r>
          </a:p>
          <a:p>
            <a:pPr marL="11206" marR="73963"/>
            <a:r>
              <a:rPr lang="en-US" sz="1000" spc="13" dirty="0">
                <a:solidFill>
                  <a:srgbClr val="FFFFFF"/>
                </a:solidFill>
                <a:cs typeface="Calibri"/>
              </a:rPr>
              <a:t>AP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srgbClr val="FFFFFF"/>
                </a:solidFill>
                <a:cs typeface="Calibri"/>
              </a:rPr>
              <a:t>English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22" dirty="0">
                <a:solidFill>
                  <a:srgbClr val="FFFFFF"/>
                </a:solidFill>
                <a:cs typeface="Calibri"/>
              </a:rPr>
              <a:t>Language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srgbClr val="FFFFFF"/>
                </a:solidFill>
                <a:cs typeface="Calibri"/>
              </a:rPr>
              <a:t>&amp; Composition</a:t>
            </a:r>
            <a:r>
              <a:rPr lang="en-US" sz="1000" b="1" spc="9" baseline="30000" dirty="0">
                <a:solidFill>
                  <a:srgbClr val="FFFFFF"/>
                </a:solidFill>
                <a:cs typeface="Calibri"/>
              </a:rPr>
              <a:t>‡</a:t>
            </a:r>
          </a:p>
          <a:p>
            <a:pPr marL="11206" marR="73963"/>
            <a:endParaRPr sz="882" dirty="0">
              <a:cs typeface="Calibri"/>
            </a:endParaRPr>
          </a:p>
        </p:txBody>
      </p:sp>
      <p:sp>
        <p:nvSpPr>
          <p:cNvPr id="233" name="object 94"/>
          <p:cNvSpPr/>
          <p:nvPr/>
        </p:nvSpPr>
        <p:spPr>
          <a:xfrm>
            <a:off x="3302185" y="5035070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5600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4" name="object 96"/>
          <p:cNvSpPr/>
          <p:nvPr/>
        </p:nvSpPr>
        <p:spPr>
          <a:xfrm>
            <a:off x="3302185" y="5035070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5" name="object 97"/>
          <p:cNvSpPr/>
          <p:nvPr/>
        </p:nvSpPr>
        <p:spPr>
          <a:xfrm>
            <a:off x="3302180" y="4582717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6" name="object 99"/>
          <p:cNvSpPr/>
          <p:nvPr/>
        </p:nvSpPr>
        <p:spPr>
          <a:xfrm>
            <a:off x="3302180" y="4582717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7" name="object 93"/>
          <p:cNvSpPr txBox="1"/>
          <p:nvPr/>
        </p:nvSpPr>
        <p:spPr>
          <a:xfrm>
            <a:off x="3332697" y="5154033"/>
            <a:ext cx="7463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93" marR="4483" indent="-219647" algn="ctr">
              <a:lnSpc>
                <a:spcPts val="767"/>
              </a:lnSpc>
            </a:pPr>
            <a:r>
              <a:rPr sz="706" b="1" spc="-13" dirty="0">
                <a:solidFill>
                  <a:srgbClr val="FFFFFF"/>
                </a:solidFill>
                <a:cs typeface="Calibri"/>
              </a:rPr>
              <a:t>Associat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e</a:t>
            </a:r>
            <a:r>
              <a:rPr sz="706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 </a:t>
            </a:r>
            <a:endParaRPr lang="en-US" sz="706" b="1" spc="-40" dirty="0">
              <a:solidFill>
                <a:srgbClr val="FFFFFF"/>
              </a:solidFill>
              <a:cs typeface="Calibri"/>
            </a:endParaRPr>
          </a:p>
          <a:p>
            <a:pPr marL="230293" marR="4483" indent="-219647" algn="ctr">
              <a:lnSpc>
                <a:spcPts val="767"/>
              </a:lnSpc>
            </a:pPr>
            <a:r>
              <a:rPr sz="706" b="1" dirty="0">
                <a:solidFill>
                  <a:srgbClr val="FFFFFF"/>
                </a:solidFill>
                <a:cs typeface="Calibri"/>
              </a:rPr>
              <a:t>Appli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ed</a:t>
            </a:r>
            <a:r>
              <a:rPr sz="706" b="1" spc="9" dirty="0">
                <a:solidFill>
                  <a:srgbClr val="FFFFFF"/>
                </a:solidFill>
                <a:cs typeface="Calibri"/>
              </a:rPr>
              <a:t> Science</a:t>
            </a:r>
            <a:endParaRPr sz="706" b="1" dirty="0">
              <a:cs typeface="Calibri"/>
            </a:endParaRPr>
          </a:p>
        </p:txBody>
      </p:sp>
      <p:sp>
        <p:nvSpPr>
          <p:cNvPr id="238" name="object 94"/>
          <p:cNvSpPr/>
          <p:nvPr/>
        </p:nvSpPr>
        <p:spPr>
          <a:xfrm>
            <a:off x="4320397" y="5035999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56004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39" name="object 96"/>
          <p:cNvSpPr/>
          <p:nvPr/>
        </p:nvSpPr>
        <p:spPr>
          <a:xfrm>
            <a:off x="4320397" y="5035999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0" name="object 97"/>
          <p:cNvSpPr/>
          <p:nvPr/>
        </p:nvSpPr>
        <p:spPr>
          <a:xfrm>
            <a:off x="4320392" y="4583646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1" name="object 99"/>
          <p:cNvSpPr/>
          <p:nvPr/>
        </p:nvSpPr>
        <p:spPr>
          <a:xfrm>
            <a:off x="4320392" y="4583646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2" name="object 93"/>
          <p:cNvSpPr txBox="1"/>
          <p:nvPr/>
        </p:nvSpPr>
        <p:spPr>
          <a:xfrm>
            <a:off x="4350909" y="5154962"/>
            <a:ext cx="746311" cy="2051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0293" marR="4483" indent="-219647" algn="ctr">
              <a:lnSpc>
                <a:spcPts val="767"/>
              </a:lnSpc>
            </a:pPr>
            <a:r>
              <a:rPr sz="706" b="1" spc="-13" dirty="0">
                <a:solidFill>
                  <a:srgbClr val="FFFFFF"/>
                </a:solidFill>
                <a:cs typeface="Calibri"/>
              </a:rPr>
              <a:t>Associat</a:t>
            </a:r>
            <a:r>
              <a:rPr sz="706" b="1" spc="4" dirty="0">
                <a:solidFill>
                  <a:srgbClr val="FFFFFF"/>
                </a:solidFill>
                <a:cs typeface="Calibri"/>
              </a:rPr>
              <a:t>e</a:t>
            </a:r>
            <a:r>
              <a:rPr sz="706" b="1" spc="-40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n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 </a:t>
            </a:r>
            <a:endParaRPr lang="en-US" sz="706" b="1" spc="-40" dirty="0">
              <a:solidFill>
                <a:srgbClr val="FFFFFF"/>
              </a:solidFill>
              <a:cs typeface="Calibri"/>
            </a:endParaRPr>
          </a:p>
          <a:p>
            <a:pPr marL="230293" marR="4483" indent="-219647" algn="ctr">
              <a:lnSpc>
                <a:spcPts val="767"/>
              </a:lnSpc>
            </a:pPr>
            <a:r>
              <a:rPr sz="706" b="1" dirty="0">
                <a:solidFill>
                  <a:srgbClr val="FFFFFF"/>
                </a:solidFill>
                <a:cs typeface="Calibri"/>
              </a:rPr>
              <a:t>Appli</a:t>
            </a:r>
            <a:r>
              <a:rPr sz="706" b="1" spc="13" dirty="0">
                <a:solidFill>
                  <a:srgbClr val="FFFFFF"/>
                </a:solidFill>
                <a:cs typeface="Calibri"/>
              </a:rPr>
              <a:t>ed</a:t>
            </a:r>
            <a:r>
              <a:rPr sz="706" b="1" spc="9" dirty="0">
                <a:solidFill>
                  <a:srgbClr val="FFFFFF"/>
                </a:solidFill>
                <a:cs typeface="Calibri"/>
              </a:rPr>
              <a:t> Science</a:t>
            </a:r>
            <a:endParaRPr sz="706" b="1" dirty="0">
              <a:cs typeface="Calibri"/>
            </a:endParaRPr>
          </a:p>
        </p:txBody>
      </p:sp>
      <p:sp>
        <p:nvSpPr>
          <p:cNvPr id="243" name="object 119">
            <a:hlinkClick r:id="rId3"/>
          </p:cNvPr>
          <p:cNvSpPr txBox="1"/>
          <p:nvPr/>
        </p:nvSpPr>
        <p:spPr>
          <a:xfrm>
            <a:off x="4486379" y="4665915"/>
            <a:ext cx="488904" cy="3258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706" b="1" spc="-22" dirty="0">
                <a:solidFill>
                  <a:srgbClr val="FFFFFF"/>
                </a:solidFill>
                <a:cs typeface="Tahoma"/>
              </a:rPr>
              <a:t>Medical</a:t>
            </a:r>
            <a:endParaRPr lang="en-US" sz="706" b="1" spc="-62" dirty="0">
              <a:solidFill>
                <a:srgbClr val="FFFFFF"/>
              </a:solidFill>
              <a:cs typeface="Tahoma"/>
            </a:endParaRPr>
          </a:p>
          <a:p>
            <a:pPr marL="11206" algn="ctr"/>
            <a:r>
              <a:rPr lang="en-US" sz="706" b="1" spc="40" dirty="0">
                <a:solidFill>
                  <a:srgbClr val="FFFFFF"/>
                </a:solidFill>
                <a:cs typeface="Calibri"/>
              </a:rPr>
              <a:t>Assistant</a:t>
            </a:r>
            <a:endParaRPr lang="en-US" sz="706" b="1" spc="40" dirty="0">
              <a:solidFill>
                <a:srgbClr val="FFFFFF"/>
              </a:solidFill>
              <a:cs typeface="Calibri"/>
              <a:hlinkClick r:id="rId3"/>
            </a:endParaRPr>
          </a:p>
          <a:p>
            <a:pPr marL="11206" algn="ctr"/>
            <a:r>
              <a:rPr lang="en-US" sz="706" b="1" spc="-22" dirty="0">
                <a:solidFill>
                  <a:srgbClr val="FFFFFF"/>
                </a:solidFill>
                <a:cs typeface="Tahoma"/>
              </a:rPr>
              <a:t>(</a:t>
            </a:r>
            <a:r>
              <a:rPr lang="en-US" sz="706" b="1" spc="-22" dirty="0">
                <a:solidFill>
                  <a:schemeClr val="bg1"/>
                </a:solidFill>
                <a:cs typeface="Tahoma"/>
              </a:rPr>
              <a:t>Certified</a:t>
            </a:r>
            <a:r>
              <a:rPr lang="en-US" sz="706" b="1" dirty="0">
                <a:solidFill>
                  <a:schemeClr val="bg1"/>
                </a:solidFill>
                <a:cs typeface="Calibri"/>
              </a:rPr>
              <a:t>)</a:t>
            </a:r>
            <a:endParaRPr sz="706" b="1" dirty="0">
              <a:solidFill>
                <a:schemeClr val="bg1"/>
              </a:solidFill>
              <a:cs typeface="Calibri"/>
            </a:endParaRPr>
          </a:p>
        </p:txBody>
      </p:sp>
      <p:sp>
        <p:nvSpPr>
          <p:cNvPr id="244" name="object 120"/>
          <p:cNvSpPr txBox="1"/>
          <p:nvPr/>
        </p:nvSpPr>
        <p:spPr>
          <a:xfrm>
            <a:off x="3307348" y="4679206"/>
            <a:ext cx="775196" cy="33239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764" marR="4483" indent="-66118" algn="ctr">
              <a:lnSpc>
                <a:spcPct val="102400"/>
              </a:lnSpc>
            </a:pPr>
            <a:r>
              <a:rPr lang="en-US" sz="706" b="1" spc="44" dirty="0">
                <a:solidFill>
                  <a:srgbClr val="FFFFFF"/>
                </a:solidFill>
                <a:cs typeface="Calibri"/>
              </a:rPr>
              <a:t>Medical Records </a:t>
            </a:r>
            <a:r>
              <a:rPr sz="706" b="1" spc="44" dirty="0">
                <a:solidFill>
                  <a:srgbClr val="FFFFFF"/>
                </a:solidFill>
                <a:cs typeface="Calibri"/>
              </a:rPr>
              <a:t>and</a:t>
            </a:r>
            <a:r>
              <a:rPr sz="706" b="1" spc="-13" dirty="0">
                <a:solidFill>
                  <a:srgbClr val="FFFFFF"/>
                </a:solidFill>
                <a:cs typeface="Calibri"/>
              </a:rPr>
              <a:t> </a:t>
            </a:r>
            <a:r>
              <a:rPr sz="706" b="1" spc="35" dirty="0">
                <a:solidFill>
                  <a:srgbClr val="FFFFFF"/>
                </a:solidFill>
                <a:cs typeface="Calibri"/>
              </a:rPr>
              <a:t>Healthcare Information</a:t>
            </a:r>
            <a:endParaRPr sz="706" dirty="0">
              <a:cs typeface="Calibri"/>
            </a:endParaRPr>
          </a:p>
        </p:txBody>
      </p:sp>
      <p:sp>
        <p:nvSpPr>
          <p:cNvPr id="245" name="object 106"/>
          <p:cNvSpPr/>
          <p:nvPr/>
        </p:nvSpPr>
        <p:spPr>
          <a:xfrm>
            <a:off x="9258657" y="376252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6" name="object 107"/>
          <p:cNvSpPr txBox="1"/>
          <p:nvPr/>
        </p:nvSpPr>
        <p:spPr>
          <a:xfrm>
            <a:off x="9442978" y="3881569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>
                <a:solidFill>
                  <a:srgbClr val="FFFFFF"/>
                </a:solidFill>
                <a:cs typeface="Calibri"/>
              </a:rPr>
              <a:t>(1 QTR)</a:t>
            </a:r>
            <a:endParaRPr sz="706" b="1" dirty="0">
              <a:cs typeface="Calibri"/>
            </a:endParaRPr>
          </a:p>
        </p:txBody>
      </p:sp>
      <p:sp>
        <p:nvSpPr>
          <p:cNvPr id="247" name="object 108"/>
          <p:cNvSpPr/>
          <p:nvPr/>
        </p:nvSpPr>
        <p:spPr>
          <a:xfrm>
            <a:off x="9258657" y="376252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8" name="object 109"/>
          <p:cNvSpPr/>
          <p:nvPr/>
        </p:nvSpPr>
        <p:spPr>
          <a:xfrm>
            <a:off x="9259339" y="3310174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49" name="object 111"/>
          <p:cNvSpPr txBox="1"/>
          <p:nvPr/>
        </p:nvSpPr>
        <p:spPr>
          <a:xfrm>
            <a:off x="9390567" y="3446702"/>
            <a:ext cx="580358" cy="2281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60" marR="4483" indent="-57152" algn="ctr">
              <a:lnSpc>
                <a:spcPct val="104500"/>
              </a:lnSpc>
            </a:pPr>
            <a:r>
              <a:rPr lang="en-US" sz="706" b="1" spc="31" dirty="0">
                <a:solidFill>
                  <a:srgbClr val="FFFFFF"/>
                </a:solidFill>
                <a:cs typeface="Calibri"/>
              </a:rPr>
              <a:t>Nursing</a:t>
            </a:r>
          </a:p>
          <a:p>
            <a:pPr marL="68360" marR="4483" indent="-57152" algn="ctr">
              <a:lnSpc>
                <a:spcPct val="104500"/>
              </a:lnSpc>
            </a:pPr>
            <a:r>
              <a:rPr lang="en-US" sz="706" b="1" spc="31" dirty="0">
                <a:solidFill>
                  <a:srgbClr val="FFFFFF"/>
                </a:solidFill>
                <a:cs typeface="Calibri"/>
              </a:rPr>
              <a:t>Assistant</a:t>
            </a:r>
            <a:endParaRPr sz="706" dirty="0">
              <a:cs typeface="Calibri"/>
            </a:endParaRPr>
          </a:p>
        </p:txBody>
      </p:sp>
      <p:sp>
        <p:nvSpPr>
          <p:cNvPr id="250" name="object 112"/>
          <p:cNvSpPr/>
          <p:nvPr/>
        </p:nvSpPr>
        <p:spPr>
          <a:xfrm>
            <a:off x="9258657" y="3310175"/>
            <a:ext cx="798243" cy="485798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1" name="object 19"/>
          <p:cNvSpPr/>
          <p:nvPr/>
        </p:nvSpPr>
        <p:spPr>
          <a:xfrm rot="10800000">
            <a:off x="4132097" y="5726344"/>
            <a:ext cx="235884" cy="127187"/>
          </a:xfrm>
          <a:custGeom>
            <a:avLst/>
            <a:gdLst/>
            <a:ahLst/>
            <a:cxnLst/>
            <a:rect l="l" t="t" r="r" b="b"/>
            <a:pathLst>
              <a:path w="267335" h="144145">
                <a:moveTo>
                  <a:pt x="133515" y="0"/>
                </a:moveTo>
                <a:lnTo>
                  <a:pt x="0" y="143598"/>
                </a:lnTo>
                <a:lnTo>
                  <a:pt x="267030" y="143598"/>
                </a:lnTo>
                <a:lnTo>
                  <a:pt x="133515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2" name="object 74"/>
          <p:cNvSpPr/>
          <p:nvPr/>
        </p:nvSpPr>
        <p:spPr>
          <a:xfrm rot="10800000">
            <a:off x="4035024" y="5587139"/>
            <a:ext cx="217577" cy="155433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3" name="object 19"/>
          <p:cNvSpPr/>
          <p:nvPr/>
        </p:nvSpPr>
        <p:spPr>
          <a:xfrm rot="10800000">
            <a:off x="9566716" y="5718281"/>
            <a:ext cx="235884" cy="127187"/>
          </a:xfrm>
          <a:custGeom>
            <a:avLst/>
            <a:gdLst/>
            <a:ahLst/>
            <a:cxnLst/>
            <a:rect l="l" t="t" r="r" b="b"/>
            <a:pathLst>
              <a:path w="267335" h="144145">
                <a:moveTo>
                  <a:pt x="133515" y="0"/>
                </a:moveTo>
                <a:lnTo>
                  <a:pt x="0" y="143598"/>
                </a:lnTo>
                <a:lnTo>
                  <a:pt x="267030" y="143598"/>
                </a:lnTo>
                <a:lnTo>
                  <a:pt x="133515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4" name="object 128"/>
          <p:cNvSpPr txBox="1"/>
          <p:nvPr/>
        </p:nvSpPr>
        <p:spPr>
          <a:xfrm>
            <a:off x="6201141" y="1140648"/>
            <a:ext cx="1696199" cy="13574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marR="4483"/>
            <a:endParaRPr sz="882" dirty="0">
              <a:cs typeface="Calibri"/>
            </a:endParaRPr>
          </a:p>
        </p:txBody>
      </p:sp>
      <p:sp>
        <p:nvSpPr>
          <p:cNvPr id="255" name="object 57"/>
          <p:cNvSpPr txBox="1"/>
          <p:nvPr/>
        </p:nvSpPr>
        <p:spPr>
          <a:xfrm>
            <a:off x="2667018" y="2047013"/>
            <a:ext cx="5815948" cy="65197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lang="en-US" sz="1059" spc="-9" dirty="0">
                <a:solidFill>
                  <a:schemeClr val="bg1"/>
                </a:solidFill>
                <a:cs typeface="Miriam"/>
              </a:rPr>
              <a:t>Many of the certificate and degree programs in the CBC Health Sciences Department </a:t>
            </a:r>
            <a:r>
              <a:rPr lang="en-US" sz="1059" spc="-9" dirty="0" smtClean="0">
                <a:solidFill>
                  <a:schemeClr val="bg1"/>
                </a:solidFill>
                <a:cs typeface="Miriam"/>
              </a:rPr>
              <a:t>require </a:t>
            </a:r>
            <a:r>
              <a:rPr lang="en-US" sz="1059" spc="-9" dirty="0">
                <a:solidFill>
                  <a:schemeClr val="bg1"/>
                </a:solidFill>
                <a:cs typeface="Miriam"/>
              </a:rPr>
              <a:t>courses on this list as </a:t>
            </a:r>
            <a:r>
              <a:rPr lang="en-US" sz="1059" b="1" spc="-9" dirty="0">
                <a:solidFill>
                  <a:schemeClr val="accent2"/>
                </a:solidFill>
                <a:cs typeface="Miriam"/>
              </a:rPr>
              <a:t>pre-requisites</a:t>
            </a:r>
            <a:r>
              <a:rPr lang="en-US" sz="1059" spc="-9" dirty="0">
                <a:solidFill>
                  <a:schemeClr val="bg1"/>
                </a:solidFill>
                <a:cs typeface="Miriam"/>
              </a:rPr>
              <a:t> to be completed before enrolling in the program. Earning college credit for these classes while in high school may fulfill some of the pre-requisites and may also reduce the number of credits needed to earn degrees or certificates in these programs. </a:t>
            </a:r>
            <a:endParaRPr sz="1059" dirty="0">
              <a:solidFill>
                <a:schemeClr val="bg1"/>
              </a:solidFill>
              <a:cs typeface="Miriam"/>
            </a:endParaRPr>
          </a:p>
        </p:txBody>
      </p:sp>
      <p:sp>
        <p:nvSpPr>
          <p:cNvPr id="256" name="object 107"/>
          <p:cNvSpPr txBox="1"/>
          <p:nvPr/>
        </p:nvSpPr>
        <p:spPr>
          <a:xfrm>
            <a:off x="4837153" y="3876534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>
                <a:solidFill>
                  <a:srgbClr val="FFFFFF"/>
                </a:solidFill>
                <a:cs typeface="Calibri"/>
              </a:rPr>
              <a:t>(4 QTRs)</a:t>
            </a:r>
            <a:endParaRPr sz="706" b="1" dirty="0">
              <a:cs typeface="Calibri"/>
            </a:endParaRPr>
          </a:p>
        </p:txBody>
      </p:sp>
      <p:sp>
        <p:nvSpPr>
          <p:cNvPr id="257" name="object 107"/>
          <p:cNvSpPr txBox="1"/>
          <p:nvPr/>
        </p:nvSpPr>
        <p:spPr>
          <a:xfrm>
            <a:off x="3965688" y="3858224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>
                <a:solidFill>
                  <a:srgbClr val="FFFFFF"/>
                </a:solidFill>
                <a:cs typeface="Calibri"/>
              </a:rPr>
              <a:t>(4 QTRs)</a:t>
            </a:r>
            <a:endParaRPr sz="706" b="1" dirty="0">
              <a:cs typeface="Calibri"/>
            </a:endParaRPr>
          </a:p>
        </p:txBody>
      </p:sp>
      <p:sp>
        <p:nvSpPr>
          <p:cNvPr id="258" name="object 11"/>
          <p:cNvSpPr/>
          <p:nvPr/>
        </p:nvSpPr>
        <p:spPr>
          <a:xfrm flipV="1">
            <a:off x="3714683" y="4354710"/>
            <a:ext cx="1387989" cy="59883"/>
          </a:xfrm>
          <a:custGeom>
            <a:avLst/>
            <a:gdLst/>
            <a:ahLst/>
            <a:cxnLst/>
            <a:rect l="l" t="t" r="r" b="b"/>
            <a:pathLst>
              <a:path w="1959609">
                <a:moveTo>
                  <a:pt x="0" y="0"/>
                </a:moveTo>
                <a:lnTo>
                  <a:pt x="1959244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59" name="object 106"/>
          <p:cNvSpPr/>
          <p:nvPr/>
        </p:nvSpPr>
        <p:spPr>
          <a:xfrm>
            <a:off x="6431644" y="376838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0" name="object 107"/>
          <p:cNvSpPr txBox="1"/>
          <p:nvPr/>
        </p:nvSpPr>
        <p:spPr>
          <a:xfrm>
            <a:off x="6615966" y="3887429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 smtClean="0">
                <a:solidFill>
                  <a:srgbClr val="FFFFFF"/>
                </a:solidFill>
                <a:cs typeface="Calibri"/>
              </a:rPr>
              <a:t>(2 QTRs)</a:t>
            </a:r>
            <a:endParaRPr sz="706" b="1" dirty="0">
              <a:cs typeface="Calibri"/>
            </a:endParaRPr>
          </a:p>
        </p:txBody>
      </p:sp>
      <p:sp>
        <p:nvSpPr>
          <p:cNvPr id="261" name="object 108"/>
          <p:cNvSpPr/>
          <p:nvPr/>
        </p:nvSpPr>
        <p:spPr>
          <a:xfrm>
            <a:off x="6431644" y="3768387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40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2" name="object 109"/>
          <p:cNvSpPr/>
          <p:nvPr/>
        </p:nvSpPr>
        <p:spPr>
          <a:xfrm>
            <a:off x="6431638" y="3316034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3" name="object 111"/>
          <p:cNvSpPr txBox="1"/>
          <p:nvPr/>
        </p:nvSpPr>
        <p:spPr>
          <a:xfrm>
            <a:off x="6537373" y="3452187"/>
            <a:ext cx="580358" cy="1095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8360" marR="4483" indent="-57152" algn="ctr">
              <a:lnSpc>
                <a:spcPct val="104500"/>
              </a:lnSpc>
            </a:pPr>
            <a:r>
              <a:rPr lang="en-US" sz="706" b="1" spc="31" dirty="0">
                <a:solidFill>
                  <a:schemeClr val="bg1"/>
                </a:solidFill>
                <a:cs typeface="Calibri"/>
              </a:rPr>
              <a:t>Phlebotomist</a:t>
            </a:r>
          </a:p>
        </p:txBody>
      </p:sp>
      <p:sp>
        <p:nvSpPr>
          <p:cNvPr id="264" name="object 112"/>
          <p:cNvSpPr/>
          <p:nvPr/>
        </p:nvSpPr>
        <p:spPr>
          <a:xfrm>
            <a:off x="6431638" y="3316034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40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1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5" name="object 11"/>
          <p:cNvSpPr/>
          <p:nvPr/>
        </p:nvSpPr>
        <p:spPr>
          <a:xfrm flipV="1">
            <a:off x="3674479" y="5551654"/>
            <a:ext cx="1091688" cy="58485"/>
          </a:xfrm>
          <a:custGeom>
            <a:avLst/>
            <a:gdLst/>
            <a:ahLst/>
            <a:cxnLst/>
            <a:rect l="l" t="t" r="r" b="b"/>
            <a:pathLst>
              <a:path w="1959609">
                <a:moveTo>
                  <a:pt x="0" y="0"/>
                </a:moveTo>
                <a:lnTo>
                  <a:pt x="1959244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66" name="Rectangle 265"/>
          <p:cNvSpPr/>
          <p:nvPr/>
        </p:nvSpPr>
        <p:spPr>
          <a:xfrm>
            <a:off x="6512069" y="1165427"/>
            <a:ext cx="2232619" cy="870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206" marR="4483"/>
            <a:r>
              <a:rPr lang="en-US" sz="1000" spc="9" dirty="0" smtClean="0">
                <a:solidFill>
                  <a:prstClr val="white"/>
                </a:solidFill>
                <a:cs typeface="Calibri"/>
              </a:rPr>
              <a:t>Spanish</a:t>
            </a:r>
            <a:r>
              <a:rPr lang="en-US" sz="1000" spc="-13" dirty="0" smtClean="0">
                <a:solidFill>
                  <a:prstClr val="white"/>
                </a:solidFill>
                <a:cs typeface="Calibri"/>
              </a:rPr>
              <a:t> </a:t>
            </a:r>
            <a:r>
              <a:rPr lang="en-US" sz="1000" dirty="0">
                <a:solidFill>
                  <a:prstClr val="white"/>
                </a:solidFill>
                <a:cs typeface="Calibri"/>
              </a:rPr>
              <a:t>Translation</a:t>
            </a:r>
            <a:r>
              <a:rPr lang="en-US" sz="1000" spc="-13" dirty="0">
                <a:solidFill>
                  <a:prstClr val="white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prstClr val="white"/>
                </a:solidFill>
                <a:cs typeface="Calibri"/>
              </a:rPr>
              <a:t>and</a:t>
            </a:r>
            <a:r>
              <a:rPr lang="en-US" sz="1000" spc="-13" dirty="0">
                <a:solidFill>
                  <a:prstClr val="white"/>
                </a:solidFill>
                <a:cs typeface="Calibri"/>
              </a:rPr>
              <a:t> </a:t>
            </a:r>
            <a:r>
              <a:rPr lang="en-US" sz="1000" dirty="0">
                <a:solidFill>
                  <a:prstClr val="white"/>
                </a:solidFill>
                <a:cs typeface="Calibri"/>
              </a:rPr>
              <a:t>Interpretation</a:t>
            </a:r>
          </a:p>
          <a:p>
            <a:pPr marL="11206" marR="4483"/>
            <a:r>
              <a:rPr lang="en-US" sz="1000" spc="13" dirty="0">
                <a:solidFill>
                  <a:srgbClr val="FFFFFF"/>
                </a:solidFill>
                <a:cs typeface="Calibri"/>
              </a:rPr>
              <a:t>Speech</a:t>
            </a:r>
          </a:p>
          <a:p>
            <a:pPr marL="11206" marR="4483"/>
            <a:r>
              <a:rPr lang="en-US" sz="1000" spc="13" dirty="0">
                <a:solidFill>
                  <a:srgbClr val="FFFFFF"/>
                </a:solidFill>
                <a:cs typeface="Calibri"/>
              </a:rPr>
              <a:t>Sports Medicine</a:t>
            </a:r>
            <a:endParaRPr lang="en-US" sz="1000" dirty="0">
              <a:solidFill>
                <a:prstClr val="black"/>
              </a:solidFill>
              <a:cs typeface="Calibri"/>
            </a:endParaRPr>
          </a:p>
          <a:p>
            <a:pPr marL="11206"/>
            <a:r>
              <a:rPr lang="en-US" sz="1000" spc="-9" dirty="0">
                <a:solidFill>
                  <a:srgbClr val="FFFFFF"/>
                </a:solidFill>
                <a:cs typeface="Calibri"/>
              </a:rPr>
              <a:t>Written</a:t>
            </a:r>
            <a:r>
              <a:rPr lang="en-US" sz="1000" spc="-13" dirty="0">
                <a:solidFill>
                  <a:srgbClr val="FFFFFF"/>
                </a:solidFill>
                <a:cs typeface="Calibri"/>
              </a:rPr>
              <a:t> </a:t>
            </a:r>
            <a:r>
              <a:rPr lang="en-US" sz="1000" spc="13" dirty="0">
                <a:solidFill>
                  <a:srgbClr val="FFFFFF"/>
                </a:solidFill>
                <a:cs typeface="Calibri"/>
              </a:rPr>
              <a:t>Communications</a:t>
            </a:r>
          </a:p>
          <a:p>
            <a:pPr marL="11206"/>
            <a:endParaRPr lang="en-US" sz="1059" dirty="0">
              <a:solidFill>
                <a:prstClr val="black"/>
              </a:solidFill>
              <a:cs typeface="Calibri"/>
            </a:endParaRPr>
          </a:p>
        </p:txBody>
      </p:sp>
      <p:sp>
        <p:nvSpPr>
          <p:cNvPr id="268" name="object 18"/>
          <p:cNvSpPr/>
          <p:nvPr/>
        </p:nvSpPr>
        <p:spPr>
          <a:xfrm>
            <a:off x="5071961" y="4219552"/>
            <a:ext cx="42279" cy="224029"/>
          </a:xfrm>
          <a:custGeom>
            <a:avLst/>
            <a:gdLst/>
            <a:ahLst/>
            <a:cxnLst/>
            <a:rect l="l" t="t" r="r" b="b"/>
            <a:pathLst>
              <a:path h="514985">
                <a:moveTo>
                  <a:pt x="0" y="51486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0" name="object 114"/>
          <p:cNvSpPr/>
          <p:nvPr/>
        </p:nvSpPr>
        <p:spPr>
          <a:xfrm>
            <a:off x="1535217" y="3776460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1" name="object 116"/>
          <p:cNvSpPr/>
          <p:nvPr/>
        </p:nvSpPr>
        <p:spPr>
          <a:xfrm>
            <a:off x="1535217" y="3776460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2" name="object 117"/>
          <p:cNvSpPr/>
          <p:nvPr/>
        </p:nvSpPr>
        <p:spPr>
          <a:xfrm>
            <a:off x="1535212" y="3324107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3" name="object 118"/>
          <p:cNvSpPr/>
          <p:nvPr/>
        </p:nvSpPr>
        <p:spPr>
          <a:xfrm>
            <a:off x="1535212" y="3324107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2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4" name="object 119"/>
          <p:cNvSpPr txBox="1"/>
          <p:nvPr/>
        </p:nvSpPr>
        <p:spPr>
          <a:xfrm>
            <a:off x="1714396" y="3425995"/>
            <a:ext cx="41747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lang="en-US" sz="706" b="1" spc="-22" dirty="0" smtClean="0">
                <a:solidFill>
                  <a:srgbClr val="FFFFFF"/>
                </a:solidFill>
                <a:cs typeface="Tahoma"/>
              </a:rPr>
              <a:t>Home Care Aide</a:t>
            </a:r>
            <a:endParaRPr sz="706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75" name="object 107"/>
          <p:cNvSpPr txBox="1"/>
          <p:nvPr/>
        </p:nvSpPr>
        <p:spPr>
          <a:xfrm>
            <a:off x="1705937" y="3877393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>
                <a:solidFill>
                  <a:srgbClr val="FFFFFF"/>
                </a:solidFill>
                <a:cs typeface="Calibri"/>
              </a:rPr>
              <a:t>(4 QTRs)</a:t>
            </a:r>
            <a:endParaRPr sz="706" b="1" dirty="0">
              <a:cs typeface="Calibri"/>
            </a:endParaRPr>
          </a:p>
        </p:txBody>
      </p:sp>
      <p:sp>
        <p:nvSpPr>
          <p:cNvPr id="276" name="object 59"/>
          <p:cNvSpPr/>
          <p:nvPr/>
        </p:nvSpPr>
        <p:spPr>
          <a:xfrm rot="10800000" flipH="1">
            <a:off x="1753247" y="3133569"/>
            <a:ext cx="334820" cy="189888"/>
          </a:xfrm>
          <a:custGeom>
            <a:avLst/>
            <a:gdLst/>
            <a:ahLst/>
            <a:cxnLst/>
            <a:rect l="l" t="t" r="r" b="b"/>
            <a:pathLst>
              <a:path w="267334" h="144144">
                <a:moveTo>
                  <a:pt x="133515" y="0"/>
                </a:moveTo>
                <a:lnTo>
                  <a:pt x="0" y="143598"/>
                </a:lnTo>
                <a:lnTo>
                  <a:pt x="267030" y="143598"/>
                </a:lnTo>
                <a:lnTo>
                  <a:pt x="133515" y="0"/>
                </a:lnTo>
                <a:close/>
              </a:path>
            </a:pathLst>
          </a:custGeom>
          <a:solidFill>
            <a:srgbClr val="00447C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7" name="object 114"/>
          <p:cNvSpPr/>
          <p:nvPr/>
        </p:nvSpPr>
        <p:spPr>
          <a:xfrm>
            <a:off x="2669463" y="3771084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903668" y="0"/>
                </a:moveTo>
                <a:lnTo>
                  <a:pt x="0" y="0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9518" y="499542"/>
                </a:lnTo>
                <a:lnTo>
                  <a:pt x="719543" y="492471"/>
                </a:lnTo>
                <a:lnTo>
                  <a:pt x="768887" y="476409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0"/>
                </a:lnTo>
                <a:close/>
              </a:path>
            </a:pathLst>
          </a:custGeom>
          <a:solidFill>
            <a:srgbClr val="8B0E04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8" name="object 116"/>
          <p:cNvSpPr/>
          <p:nvPr/>
        </p:nvSpPr>
        <p:spPr>
          <a:xfrm>
            <a:off x="2669463" y="3771084"/>
            <a:ext cx="797859" cy="440951"/>
          </a:xfrm>
          <a:custGeom>
            <a:avLst/>
            <a:gdLst/>
            <a:ahLst/>
            <a:cxnLst/>
            <a:rect l="l" t="t" r="r" b="b"/>
            <a:pathLst>
              <a:path w="904239" h="499745">
                <a:moveTo>
                  <a:pt x="0" y="9651"/>
                </a:moveTo>
                <a:lnTo>
                  <a:pt x="0" y="255422"/>
                </a:lnTo>
                <a:lnTo>
                  <a:pt x="48" y="257522"/>
                </a:lnTo>
                <a:lnTo>
                  <a:pt x="6888" y="309238"/>
                </a:lnTo>
                <a:lnTo>
                  <a:pt x="22425" y="360251"/>
                </a:lnTo>
                <a:lnTo>
                  <a:pt x="40399" y="396573"/>
                </a:lnTo>
                <a:lnTo>
                  <a:pt x="66061" y="431380"/>
                </a:lnTo>
                <a:lnTo>
                  <a:pt x="100780" y="461783"/>
                </a:lnTo>
                <a:lnTo>
                  <a:pt x="145924" y="484899"/>
                </a:lnTo>
                <a:lnTo>
                  <a:pt x="202862" y="497839"/>
                </a:lnTo>
                <a:lnTo>
                  <a:pt x="236181" y="499592"/>
                </a:lnTo>
                <a:lnTo>
                  <a:pt x="667486" y="499592"/>
                </a:lnTo>
                <a:lnTo>
                  <a:pt x="705386" y="495384"/>
                </a:lnTo>
                <a:lnTo>
                  <a:pt x="751643" y="483161"/>
                </a:lnTo>
                <a:lnTo>
                  <a:pt x="804021" y="457827"/>
                </a:lnTo>
                <a:lnTo>
                  <a:pt x="837688" y="431297"/>
                </a:lnTo>
                <a:lnTo>
                  <a:pt x="867097" y="395404"/>
                </a:lnTo>
                <a:lnTo>
                  <a:pt x="889455" y="348733"/>
                </a:lnTo>
                <a:lnTo>
                  <a:pt x="901973" y="289868"/>
                </a:lnTo>
                <a:lnTo>
                  <a:pt x="903668" y="255422"/>
                </a:lnTo>
                <a:lnTo>
                  <a:pt x="903668" y="9651"/>
                </a:lnTo>
                <a:lnTo>
                  <a:pt x="903668" y="0"/>
                </a:lnTo>
                <a:lnTo>
                  <a:pt x="894016" y="0"/>
                </a:lnTo>
                <a:lnTo>
                  <a:pt x="9652" y="0"/>
                </a:lnTo>
                <a:lnTo>
                  <a:pt x="0" y="0"/>
                </a:lnTo>
                <a:lnTo>
                  <a:pt x="0" y="9651"/>
                </a:lnTo>
                <a:close/>
              </a:path>
            </a:pathLst>
          </a:custGeom>
          <a:ln w="1930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79" name="object 117"/>
          <p:cNvSpPr/>
          <p:nvPr/>
        </p:nvSpPr>
        <p:spPr>
          <a:xfrm>
            <a:off x="2669458" y="331873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667486" y="0"/>
                </a:moveTo>
                <a:lnTo>
                  <a:pt x="234149" y="50"/>
                </a:lnTo>
                <a:lnTo>
                  <a:pt x="184124" y="7116"/>
                </a:lnTo>
                <a:lnTo>
                  <a:pt x="134780" y="23169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555536"/>
                </a:lnTo>
                <a:lnTo>
                  <a:pt x="903668" y="555536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close/>
              </a:path>
            </a:pathLst>
          </a:custGeom>
          <a:solidFill>
            <a:srgbClr val="0073AE"/>
          </a:solidFill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0" name="object 118"/>
          <p:cNvSpPr/>
          <p:nvPr/>
        </p:nvSpPr>
        <p:spPr>
          <a:xfrm>
            <a:off x="2669458" y="3318731"/>
            <a:ext cx="797859" cy="490257"/>
          </a:xfrm>
          <a:custGeom>
            <a:avLst/>
            <a:gdLst/>
            <a:ahLst/>
            <a:cxnLst/>
            <a:rect l="l" t="t" r="r" b="b"/>
            <a:pathLst>
              <a:path w="904239" h="555625">
                <a:moveTo>
                  <a:pt x="903668" y="545884"/>
                </a:moveTo>
                <a:lnTo>
                  <a:pt x="903668" y="244017"/>
                </a:lnTo>
                <a:lnTo>
                  <a:pt x="903619" y="241918"/>
                </a:lnTo>
                <a:lnTo>
                  <a:pt x="896780" y="190234"/>
                </a:lnTo>
                <a:lnTo>
                  <a:pt x="881242" y="139253"/>
                </a:lnTo>
                <a:lnTo>
                  <a:pt x="863269" y="102953"/>
                </a:lnTo>
                <a:lnTo>
                  <a:pt x="837606" y="68169"/>
                </a:lnTo>
                <a:lnTo>
                  <a:pt x="802888" y="37784"/>
                </a:lnTo>
                <a:lnTo>
                  <a:pt x="757743" y="14684"/>
                </a:lnTo>
                <a:lnTo>
                  <a:pt x="700805" y="1751"/>
                </a:lnTo>
                <a:lnTo>
                  <a:pt x="667486" y="0"/>
                </a:lnTo>
                <a:lnTo>
                  <a:pt x="236181" y="0"/>
                </a:lnTo>
                <a:lnTo>
                  <a:pt x="198281" y="4205"/>
                </a:lnTo>
                <a:lnTo>
                  <a:pt x="152025" y="16421"/>
                </a:lnTo>
                <a:lnTo>
                  <a:pt x="99647" y="41739"/>
                </a:lnTo>
                <a:lnTo>
                  <a:pt x="65979" y="68252"/>
                </a:lnTo>
                <a:lnTo>
                  <a:pt x="36571" y="104123"/>
                </a:lnTo>
                <a:lnTo>
                  <a:pt x="14212" y="150765"/>
                </a:lnTo>
                <a:lnTo>
                  <a:pt x="1695" y="209592"/>
                </a:lnTo>
                <a:lnTo>
                  <a:pt x="0" y="244017"/>
                </a:lnTo>
                <a:lnTo>
                  <a:pt x="0" y="545884"/>
                </a:lnTo>
                <a:lnTo>
                  <a:pt x="0" y="555536"/>
                </a:lnTo>
                <a:lnTo>
                  <a:pt x="9652" y="555536"/>
                </a:lnTo>
                <a:lnTo>
                  <a:pt x="894016" y="555536"/>
                </a:lnTo>
                <a:lnTo>
                  <a:pt x="903668" y="555536"/>
                </a:lnTo>
                <a:lnTo>
                  <a:pt x="903668" y="545884"/>
                </a:lnTo>
                <a:close/>
              </a:path>
            </a:pathLst>
          </a:custGeom>
          <a:ln w="19303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  <p:sp>
        <p:nvSpPr>
          <p:cNvPr id="281" name="object 119"/>
          <p:cNvSpPr txBox="1"/>
          <p:nvPr/>
        </p:nvSpPr>
        <p:spPr>
          <a:xfrm>
            <a:off x="2848642" y="3420619"/>
            <a:ext cx="41747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 algn="ctr"/>
            <a:r>
              <a:rPr sz="706" b="1" spc="-22" dirty="0">
                <a:solidFill>
                  <a:srgbClr val="FFFFFF"/>
                </a:solidFill>
                <a:cs typeface="Tahoma"/>
              </a:rPr>
              <a:t>Medical</a:t>
            </a:r>
            <a:endParaRPr lang="en-US" sz="706" b="1" spc="-62" dirty="0">
              <a:solidFill>
                <a:srgbClr val="FFFFFF"/>
              </a:solidFill>
              <a:cs typeface="Tahoma"/>
            </a:endParaRPr>
          </a:p>
          <a:p>
            <a:pPr marL="11206" algn="ctr"/>
            <a:r>
              <a:rPr lang="en-US" sz="706" b="1" spc="40" dirty="0" smtClean="0">
                <a:solidFill>
                  <a:srgbClr val="FFFFFF"/>
                </a:solidFill>
                <a:cs typeface="Calibri"/>
              </a:rPr>
              <a:t>Secretary</a:t>
            </a:r>
            <a:endParaRPr sz="706" b="1" dirty="0">
              <a:solidFill>
                <a:srgbClr val="FFFFFF"/>
              </a:solidFill>
              <a:cs typeface="Calibri"/>
            </a:endParaRPr>
          </a:p>
        </p:txBody>
      </p:sp>
      <p:sp>
        <p:nvSpPr>
          <p:cNvPr id="282" name="object 107"/>
          <p:cNvSpPr txBox="1"/>
          <p:nvPr/>
        </p:nvSpPr>
        <p:spPr>
          <a:xfrm>
            <a:off x="2840183" y="3872017"/>
            <a:ext cx="421901" cy="2172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206"/>
            <a:r>
              <a:rPr sz="706" b="1" spc="13" dirty="0">
                <a:solidFill>
                  <a:srgbClr val="FFFFFF"/>
                </a:solidFill>
                <a:cs typeface="Calibri"/>
              </a:rPr>
              <a:t>Certificate</a:t>
            </a:r>
            <a:endParaRPr lang="en-US" sz="706" b="1" spc="13" dirty="0">
              <a:solidFill>
                <a:srgbClr val="FFFFFF"/>
              </a:solidFill>
              <a:cs typeface="Calibri"/>
            </a:endParaRPr>
          </a:p>
          <a:p>
            <a:pPr marL="11206" algn="ctr"/>
            <a:r>
              <a:rPr lang="en-US" sz="706" b="1" spc="13" dirty="0" smtClean="0">
                <a:solidFill>
                  <a:srgbClr val="FFFFFF"/>
                </a:solidFill>
                <a:cs typeface="Calibri"/>
              </a:rPr>
              <a:t>(2 </a:t>
            </a:r>
            <a:r>
              <a:rPr lang="en-US" sz="706" b="1" spc="13" dirty="0">
                <a:solidFill>
                  <a:srgbClr val="FFFFFF"/>
                </a:solidFill>
                <a:cs typeface="Calibri"/>
              </a:rPr>
              <a:t>QTRs)</a:t>
            </a:r>
            <a:endParaRPr sz="706" b="1" dirty="0">
              <a:cs typeface="Calibri"/>
            </a:endParaRPr>
          </a:p>
        </p:txBody>
      </p:sp>
      <p:sp>
        <p:nvSpPr>
          <p:cNvPr id="283" name="object 74"/>
          <p:cNvSpPr/>
          <p:nvPr/>
        </p:nvSpPr>
        <p:spPr>
          <a:xfrm>
            <a:off x="4199827" y="4207387"/>
            <a:ext cx="179913" cy="238477"/>
          </a:xfrm>
          <a:custGeom>
            <a:avLst/>
            <a:gdLst/>
            <a:ahLst/>
            <a:cxnLst/>
            <a:rect l="l" t="t" r="r" b="b"/>
            <a:pathLst>
              <a:path h="352425">
                <a:moveTo>
                  <a:pt x="0" y="352437"/>
                </a:moveTo>
                <a:lnTo>
                  <a:pt x="0" y="0"/>
                </a:lnTo>
              </a:path>
            </a:pathLst>
          </a:custGeom>
          <a:ln w="67564">
            <a:solidFill>
              <a:srgbClr val="00447C"/>
            </a:solidFill>
          </a:ln>
        </p:spPr>
        <p:txBody>
          <a:bodyPr wrap="square" lIns="0" tIns="0" rIns="0" bIns="0" rtlCol="0"/>
          <a:lstStyle/>
          <a:p>
            <a:endParaRPr sz="1588"/>
          </a:p>
        </p:txBody>
      </p:sp>
    </p:spTree>
    <p:extLst>
      <p:ext uri="{BB962C8B-B14F-4D97-AF65-F5344CB8AC3E}">
        <p14:creationId xmlns:p14="http://schemas.microsoft.com/office/powerpoint/2010/main" val="3365169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006" y="-161776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hlinkClick r:id="rId3" action="ppaction://hlinkfile"/>
              </a:rPr>
              <a:t>High School Courses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/>
          <a:srcRect b="31525"/>
          <a:stretch/>
        </p:blipFill>
        <p:spPr>
          <a:xfrm>
            <a:off x="993057" y="294969"/>
            <a:ext cx="11906865" cy="636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386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99744" y="841248"/>
            <a:ext cx="11033760" cy="82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For more information, check with your counselors.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9608" y="1843049"/>
            <a:ext cx="5694032" cy="327365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99744" y="5437828"/>
            <a:ext cx="11033760" cy="829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or contact</a:t>
            </a:r>
          </a:p>
          <a:p>
            <a:pPr algn="ctr"/>
            <a:r>
              <a:rPr lang="en-US" sz="2800" b="1" dirty="0" smtClean="0">
                <a:solidFill>
                  <a:schemeClr val="accent1">
                    <a:lumMod val="50000"/>
                  </a:schemeClr>
                </a:solidFill>
                <a:latin typeface="Franklin Gothic Demi" panose="020B0703020102020204" pitchFamily="34" charset="0"/>
              </a:rPr>
              <a:t>Mr. Lobdell: jon.lobdell@rsd.edu 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Franklin Gothic Demi" panose="020B07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204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0"/>
    </mc:Choice>
    <mc:Fallback xmlns="">
      <p:transition advClick="0" advTm="1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2863</TotalTime>
  <Words>516</Words>
  <Application>Microsoft Office PowerPoint</Application>
  <PresentationFormat>Widescreen</PresentationFormat>
  <Paragraphs>132</Paragraphs>
  <Slides>10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2" baseType="lpstr">
      <vt:lpstr>Malgun Gothic</vt:lpstr>
      <vt:lpstr>Arial</vt:lpstr>
      <vt:lpstr>Arial Black</vt:lpstr>
      <vt:lpstr>Calibri</vt:lpstr>
      <vt:lpstr>Calibri Light</vt:lpstr>
      <vt:lpstr>Century Gothic</vt:lpstr>
      <vt:lpstr>Franklin Gothic Demi</vt:lpstr>
      <vt:lpstr>Miriam</vt:lpstr>
      <vt:lpstr>Symbol</vt:lpstr>
      <vt:lpstr>Tahoma</vt:lpstr>
      <vt:lpstr>Times New Roman</vt:lpstr>
      <vt:lpstr>Office Theme</vt:lpstr>
      <vt:lpstr>Richland Academy of Health Sciences</vt:lpstr>
      <vt:lpstr>What is the Health Sciences Academy?</vt:lpstr>
      <vt:lpstr>What’s in it for me?</vt:lpstr>
      <vt:lpstr>Employment Data</vt:lpstr>
      <vt:lpstr>Why Health Sciences?</vt:lpstr>
      <vt:lpstr>High School and Beyond Plan</vt:lpstr>
      <vt:lpstr>Guided Pathways</vt:lpstr>
      <vt:lpstr>High School Courses</vt:lpstr>
      <vt:lpstr>PowerPoint Presentation</vt:lpstr>
      <vt:lpstr>PowerPoint Presentation</vt:lpstr>
    </vt:vector>
  </TitlesOfParts>
  <Company>Richland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AVID Presentation</dc:title>
  <dc:creator>Jon Lobdell</dc:creator>
  <cp:lastModifiedBy>Hans Appel</cp:lastModifiedBy>
  <cp:revision>50</cp:revision>
  <cp:lastPrinted>2018-02-08T20:03:40Z</cp:lastPrinted>
  <dcterms:created xsi:type="dcterms:W3CDTF">2017-03-02T22:28:16Z</dcterms:created>
  <dcterms:modified xsi:type="dcterms:W3CDTF">2018-03-05T18:50:27Z</dcterms:modified>
</cp:coreProperties>
</file>