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1"/>
  </p:notesMasterIdLst>
  <p:handoutMasterIdLst>
    <p:handoutMasterId r:id="rId22"/>
  </p:handoutMasterIdLst>
  <p:sldIdLst>
    <p:sldId id="272" r:id="rId2"/>
    <p:sldId id="279" r:id="rId3"/>
    <p:sldId id="257" r:id="rId4"/>
    <p:sldId id="267" r:id="rId5"/>
    <p:sldId id="284" r:id="rId6"/>
    <p:sldId id="258" r:id="rId7"/>
    <p:sldId id="289" r:id="rId8"/>
    <p:sldId id="264" r:id="rId9"/>
    <p:sldId id="290" r:id="rId10"/>
    <p:sldId id="280" r:id="rId11"/>
    <p:sldId id="274" r:id="rId12"/>
    <p:sldId id="270" r:id="rId13"/>
    <p:sldId id="285" r:id="rId14"/>
    <p:sldId id="287" r:id="rId15"/>
    <p:sldId id="288" r:id="rId16"/>
    <p:sldId id="292" r:id="rId17"/>
    <p:sldId id="269" r:id="rId18"/>
    <p:sldId id="294" r:id="rId19"/>
    <p:sldId id="291" r:id="rId20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74568" autoAdjust="0"/>
  </p:normalViewPr>
  <p:slideViewPr>
    <p:cSldViewPr>
      <p:cViewPr varScale="1">
        <p:scale>
          <a:sx n="54" d="100"/>
          <a:sy n="54" d="100"/>
        </p:scale>
        <p:origin x="8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439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0445" y="0"/>
            <a:ext cx="301439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3328"/>
            <a:ext cx="301439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0445" y="8843328"/>
            <a:ext cx="301439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AF32E465-FCF6-4311-ACCF-25399376C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68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439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445" y="0"/>
            <a:ext cx="301439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627" y="4422459"/>
            <a:ext cx="5099585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328"/>
            <a:ext cx="301439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445" y="8843328"/>
            <a:ext cx="301439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B4EA71B9-BA9B-4998-B4C2-5E6EEB8BC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8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482BA-CE47-447C-A162-DD257941FE2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We are very excited to welcome you to Hanford High School, class of 2020!</a:t>
            </a:r>
          </a:p>
        </p:txBody>
      </p:sp>
    </p:spTree>
    <p:extLst>
      <p:ext uri="{BB962C8B-B14F-4D97-AF65-F5344CB8AC3E}">
        <p14:creationId xmlns:p14="http://schemas.microsoft.com/office/powerpoint/2010/main" val="3047317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0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529691-6A4D-4165-9280-70BBA75F0AB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Get involved – Discuss Sports, Clubs &amp; Activities</a:t>
            </a:r>
          </a:p>
          <a:p>
            <a:pPr eaLnBrk="1" hangingPunct="1"/>
            <a:r>
              <a:rPr lang="en-US" dirty="0" smtClean="0"/>
              <a:t>Many activities – sports, drama, art, Key Club,  music, knowledge bowl, science fair, Math team, DECA</a:t>
            </a:r>
          </a:p>
        </p:txBody>
      </p:sp>
    </p:spTree>
    <p:extLst>
      <p:ext uri="{BB962C8B-B14F-4D97-AF65-F5344CB8AC3E}">
        <p14:creationId xmlns:p14="http://schemas.microsoft.com/office/powerpoint/2010/main" val="53479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some frequently asked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6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come visit next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0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59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805B4-A456-41BA-AED7-C6002EF7DA2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56047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Answers:</a:t>
            </a:r>
          </a:p>
          <a:p>
            <a:pPr marL="228600" indent="-228600">
              <a:buAutoNum type="arabicPeriod"/>
            </a:pPr>
            <a:r>
              <a:rPr lang="en-US" dirty="0" smtClean="0"/>
              <a:t>Falcon</a:t>
            </a:r>
          </a:p>
          <a:p>
            <a:pPr marL="228600" indent="-228600">
              <a:buAutoNum type="arabicPeriod"/>
            </a:pPr>
            <a:r>
              <a:rPr lang="en-US" dirty="0" smtClean="0"/>
              <a:t>3</a:t>
            </a:r>
          </a:p>
          <a:p>
            <a:pPr marL="228600" indent="-228600">
              <a:buAutoNum type="arabicPeriod"/>
            </a:pPr>
            <a:r>
              <a:rPr lang="en-US" dirty="0" smtClean="0"/>
              <a:t>March 18</a:t>
            </a:r>
          </a:p>
          <a:p>
            <a:pPr marL="228600" indent="-228600">
              <a:buAutoNum type="arabicPeriod"/>
            </a:pPr>
            <a:r>
              <a:rPr lang="en-US" dirty="0" smtClean="0"/>
              <a:t>6</a:t>
            </a:r>
          </a:p>
          <a:p>
            <a:pPr marL="228600" indent="-228600">
              <a:buAutoNum type="arabicPeriod"/>
            </a:pPr>
            <a:r>
              <a:rPr lang="en-US" dirty="0" smtClean="0"/>
              <a:t>Key Club, sports, drama, band, </a:t>
            </a:r>
          </a:p>
          <a:p>
            <a:pPr marL="228600" indent="-228600">
              <a:buAutoNum type="arabicPeriod"/>
            </a:pPr>
            <a:r>
              <a:rPr lang="en-US" dirty="0" smtClean="0"/>
              <a:t>Freshmen</a:t>
            </a:r>
          </a:p>
          <a:p>
            <a:pPr marL="228600" indent="-228600">
              <a:buAutoNum type="arabicPeriod"/>
            </a:pPr>
            <a:r>
              <a:rPr lang="en-US" dirty="0" smtClean="0"/>
              <a:t>2</a:t>
            </a:r>
          </a:p>
          <a:p>
            <a:pPr marL="228600" indent="-228600">
              <a:buAutoNum type="arabicPeriod"/>
            </a:pPr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9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 of 2021 requires 24 credits for graduation. A year long class earns 1 credit.   It is important to pass all of your classes each semester.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5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648978-4DC7-4C09-8787-45F073CB135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68350"/>
            <a:ext cx="4652962" cy="3490913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Listen </a:t>
            </a:r>
            <a:r>
              <a:rPr lang="en-US" dirty="0" smtClean="0"/>
              <a:t>– most questions are answered during presentation</a:t>
            </a:r>
          </a:p>
          <a:p>
            <a:pPr eaLnBrk="1" hangingPunct="1"/>
            <a:r>
              <a:rPr lang="en-US" b="1" dirty="0" smtClean="0"/>
              <a:t>Read – </a:t>
            </a:r>
            <a:r>
              <a:rPr lang="en-US" dirty="0" smtClean="0"/>
              <a:t>go through first 3 pages with students to show how to find information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alphabetical order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use Art class as example of fee, length of class, grade level, description of class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P. 83  – blank 4-year plan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Talk</a:t>
            </a:r>
            <a:r>
              <a:rPr lang="en-US" dirty="0" smtClean="0"/>
              <a:t> – experience &amp; knowledge other than your own</a:t>
            </a:r>
          </a:p>
          <a:p>
            <a:pPr eaLnBrk="1" hangingPunct="1"/>
            <a:r>
              <a:rPr lang="en-US" b="1" dirty="0" smtClean="0"/>
              <a:t>Think</a:t>
            </a:r>
            <a:r>
              <a:rPr lang="en-US" dirty="0" smtClean="0"/>
              <a:t> – it’s never too early to think about where you want to be &amp; how to get there.</a:t>
            </a:r>
          </a:p>
          <a:p>
            <a:pPr eaLnBrk="1" hangingPunct="1"/>
            <a:r>
              <a:rPr lang="en-US" b="1" dirty="0" smtClean="0"/>
              <a:t>Check</a:t>
            </a:r>
            <a:r>
              <a:rPr lang="en-US" dirty="0" smtClean="0"/>
              <a:t> – admissions requirements &amp; realities may be different/changes</a:t>
            </a:r>
          </a:p>
          <a:p>
            <a:pPr eaLnBrk="1" hangingPunct="1"/>
            <a:r>
              <a:rPr lang="en-US" b="1" dirty="0" smtClean="0"/>
              <a:t>Turn in</a:t>
            </a:r>
            <a:r>
              <a:rPr lang="en-US" dirty="0" smtClean="0"/>
              <a:t> – to your LA teacher– When is it due?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3626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08FE6-AE47-4DC9-9AE0-BF8982BB2129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Ask students to write due date on their course selection sheets!!</a:t>
            </a:r>
          </a:p>
        </p:txBody>
      </p:sp>
    </p:spTree>
    <p:extLst>
      <p:ext uri="{BB962C8B-B14F-4D97-AF65-F5344CB8AC3E}">
        <p14:creationId xmlns:p14="http://schemas.microsoft.com/office/powerpoint/2010/main" val="234221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 84 in our course catalog.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54FC5-9F2B-4AEE-BF83-F8CAD8E81DC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Math will be determined by your 8</a:t>
            </a:r>
            <a:r>
              <a:rPr lang="en-US" baseline="30000" dirty="0" smtClean="0"/>
              <a:t>th</a:t>
            </a:r>
            <a:r>
              <a:rPr lang="en-US" dirty="0" smtClean="0"/>
              <a:t> grade math teacher</a:t>
            </a:r>
          </a:p>
          <a:p>
            <a:pPr eaLnBrk="1" hangingPunct="1">
              <a:buFontTx/>
              <a:buChar char="•"/>
            </a:pPr>
            <a:endParaRPr lang="en-US" dirty="0"/>
          </a:p>
          <a:p>
            <a:pPr eaLnBrk="1" hangingPunct="1">
              <a:buFontTx/>
              <a:buChar char="•"/>
            </a:pPr>
            <a:r>
              <a:rPr lang="en-US" dirty="0" smtClean="0"/>
              <a:t>Electives are usually foreign language, fine art class or occupational education.</a:t>
            </a:r>
          </a:p>
          <a:p>
            <a:pPr eaLnBrk="1" hangingPunct="1"/>
            <a:r>
              <a:rPr lang="en-US" dirty="0" smtClean="0"/>
              <a:t>Share opinion on –0- hour allows students to take band classes or seminary.</a:t>
            </a:r>
          </a:p>
        </p:txBody>
      </p:sp>
    </p:spTree>
    <p:extLst>
      <p:ext uri="{BB962C8B-B14F-4D97-AF65-F5344CB8AC3E}">
        <p14:creationId xmlns:p14="http://schemas.microsoft.com/office/powerpoint/2010/main" val="106153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see your middle school counselor for an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A71B9-BA9B-4998-B4C2-5E6EEB8BC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3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1E58E-258E-41F1-ADD1-AA4D4024A73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If you are not interested enough to make your choices this spring, then you can’t complain next year!</a:t>
            </a:r>
          </a:p>
        </p:txBody>
      </p:sp>
    </p:spTree>
    <p:extLst>
      <p:ext uri="{BB962C8B-B14F-4D97-AF65-F5344CB8AC3E}">
        <p14:creationId xmlns:p14="http://schemas.microsoft.com/office/powerpoint/2010/main" val="86309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08FE6-AE47-4DC9-9AE0-BF8982BB212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Ask students to write it on their course selection sheets!!</a:t>
            </a:r>
          </a:p>
        </p:txBody>
      </p:sp>
    </p:spTree>
    <p:extLst>
      <p:ext uri="{BB962C8B-B14F-4D97-AF65-F5344CB8AC3E}">
        <p14:creationId xmlns:p14="http://schemas.microsoft.com/office/powerpoint/2010/main" val="241857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55C9-4600-4DAE-A176-A98DEFB07F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670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2507F-4BF1-45B6-8123-C9F8D9DA2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249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D7131-A90F-49C3-B984-E87FCA32C1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815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9C7AD-480A-43F8-B3F3-F4CD6F458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91A74-2168-45A2-9F2F-48A7C770D1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26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0597C-EF38-4A7E-8550-E15AAF6D71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6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5B369-DCA7-4741-B226-A1A39D09D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342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5981B-698C-4129-9987-B390793460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73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C761A-4FC4-4713-B34A-C81E4D48B9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875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2532E-DB9C-4B84-8874-5228569C7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76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BF7F6-C063-4517-9A7E-E0C56756AA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91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39DD3-957A-4F5B-91E4-BFED77A11A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922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9A7A71-F873-4196-90FF-7F1D8F2F00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9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5" Type="http://schemas.openxmlformats.org/officeDocument/2006/relationships/image" Target="../media/image2.png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11106"/>
            <a:ext cx="6034617" cy="4525963"/>
          </a:xfrm>
          <a:prstGeom prst="rect">
            <a:avLst/>
          </a:prstGeom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9343" y="487363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My Freshman Year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605200" y="532746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endParaRPr lang="en-US" sz="3200" i="0" dirty="0">
              <a:solidFill>
                <a:srgbClr val="009900"/>
              </a:solidFill>
            </a:endParaRPr>
          </a:p>
          <a:p>
            <a:pPr marL="609600" indent="-609600" algn="ctr">
              <a:spcBef>
                <a:spcPct val="20000"/>
              </a:spcBef>
            </a:pPr>
            <a:r>
              <a:rPr lang="en-US" sz="3200" i="0" dirty="0"/>
              <a:t>Selecting classes for </a:t>
            </a:r>
            <a:r>
              <a:rPr lang="en-US" sz="3200" i="0" dirty="0" smtClean="0"/>
              <a:t>a great year!</a:t>
            </a:r>
            <a:endParaRPr lang="en-US" sz="3200" i="0" dirty="0"/>
          </a:p>
        </p:txBody>
      </p:sp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solidFill>
                  <a:srgbClr val="9900CC"/>
                </a:solidFill>
              </a:rPr>
              <a:t>Course</a:t>
            </a:r>
            <a:r>
              <a:rPr lang="en-US" dirty="0" smtClean="0">
                <a:solidFill>
                  <a:srgbClr val="9900CC"/>
                </a:solidFill>
              </a:rPr>
              <a:t> </a:t>
            </a:r>
            <a:r>
              <a:rPr lang="en-US" sz="5400" dirty="0" smtClean="0">
                <a:solidFill>
                  <a:srgbClr val="9900CC"/>
                </a:solidFill>
              </a:rPr>
              <a:t>Selections due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99407"/>
            <a:ext cx="6400800" cy="2667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Friday, March 17</a:t>
            </a:r>
            <a:r>
              <a:rPr lang="en-US" sz="5400" baseline="30000" dirty="0" smtClean="0">
                <a:solidFill>
                  <a:schemeClr val="tx1"/>
                </a:solidFill>
              </a:rPr>
              <a:t>th</a:t>
            </a:r>
            <a:r>
              <a:rPr lang="en-US" sz="5400" dirty="0" smtClean="0">
                <a:solidFill>
                  <a:schemeClr val="tx1"/>
                </a:solidFill>
              </a:rPr>
              <a:t>  </a:t>
            </a:r>
          </a:p>
          <a:p>
            <a:pPr eaLnBrk="1" hangingPunct="1"/>
            <a:r>
              <a:rPr lang="en-US" sz="5400" dirty="0">
                <a:solidFill>
                  <a:schemeClr val="tx1"/>
                </a:solidFill>
              </a:rPr>
              <a:t>t</a:t>
            </a:r>
            <a:r>
              <a:rPr lang="en-US" sz="5400" dirty="0" smtClean="0">
                <a:solidFill>
                  <a:schemeClr val="tx1"/>
                </a:solidFill>
              </a:rPr>
              <a:t>o your Language Arts Teacher!!</a:t>
            </a:r>
            <a:endParaRPr lang="en-US" sz="5400" b="1" i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"/>
            <a:ext cx="2209800" cy="21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27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83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i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8000" i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 Involved</a:t>
            </a:r>
            <a:endParaRPr lang="en-US" i="1" dirty="0" smtClean="0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900CC"/>
                </a:solidFill>
              </a:rPr>
              <a:t>Sports</a:t>
            </a:r>
          </a:p>
          <a:p>
            <a:r>
              <a:rPr lang="en-US" sz="3600" dirty="0" smtClean="0">
                <a:solidFill>
                  <a:srgbClr val="9900CC"/>
                </a:solidFill>
              </a:rPr>
              <a:t>Clubs</a:t>
            </a:r>
          </a:p>
          <a:p>
            <a:r>
              <a:rPr lang="en-US" sz="3600" dirty="0" smtClean="0">
                <a:solidFill>
                  <a:srgbClr val="9900CC"/>
                </a:solidFill>
              </a:rPr>
              <a:t>Volunteer</a:t>
            </a:r>
          </a:p>
          <a:p>
            <a:r>
              <a:rPr lang="en-US" sz="3600" dirty="0" smtClean="0">
                <a:solidFill>
                  <a:srgbClr val="9900CC"/>
                </a:solidFill>
              </a:rPr>
              <a:t>Student Government</a:t>
            </a:r>
            <a:endParaRPr lang="en-US" sz="3600" dirty="0">
              <a:solidFill>
                <a:srgbClr val="9900CC"/>
              </a:solidFill>
            </a:endParaRPr>
          </a:p>
        </p:txBody>
      </p:sp>
      <p:pic>
        <p:nvPicPr>
          <p:cNvPr id="4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13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3505200" cy="4673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2054" descr="ag00371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86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056" descr="ag0018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5029200"/>
            <a:ext cx="2155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2057" descr="j007612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3306" y="221456"/>
            <a:ext cx="2411413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2058" descr="j007618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495800"/>
            <a:ext cx="10509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2059" descr="ag00224_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62200"/>
            <a:ext cx="4465638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2060" descr="j0076187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1981200"/>
            <a:ext cx="1635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2061" descr="ag00564_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886200"/>
            <a:ext cx="25908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2064" descr="bd13766_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0600" y="3276600"/>
            <a:ext cx="1635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2065" descr="ag00418_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600" y="2667000"/>
            <a:ext cx="289242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68" descr="ag00379_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3000" y="-457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1" name="Picture 2073" descr="j0076132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1400" y="3505200"/>
            <a:ext cx="1417638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2" name="Picture 2074" descr="bd13757_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304800"/>
            <a:ext cx="121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900CC"/>
                </a:solidFill>
              </a:rPr>
              <a:t>9</a:t>
            </a:r>
            <a:r>
              <a:rPr lang="en-US" baseline="30000" dirty="0" smtClean="0">
                <a:solidFill>
                  <a:srgbClr val="9900CC"/>
                </a:solidFill>
              </a:rPr>
              <a:t>th</a:t>
            </a:r>
            <a:r>
              <a:rPr lang="en-US" dirty="0" smtClean="0">
                <a:solidFill>
                  <a:srgbClr val="9900CC"/>
                </a:solidFill>
              </a:rPr>
              <a:t> Grade Frequently Asked Questions</a:t>
            </a:r>
            <a:endParaRPr lang="en-US" dirty="0">
              <a:solidFill>
                <a:srgbClr val="99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981200"/>
            <a:ext cx="739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When is lunch?</a:t>
            </a:r>
          </a:p>
          <a:p>
            <a:r>
              <a:rPr lang="en-US" dirty="0" smtClean="0">
                <a:solidFill>
                  <a:srgbClr val="9900CC"/>
                </a:solidFill>
              </a:rPr>
              <a:t>	We have two lunches based on your class and 	cannot be changed.</a:t>
            </a:r>
            <a:r>
              <a:rPr lang="en-US" dirty="0">
                <a:solidFill>
                  <a:srgbClr val="9900CC"/>
                </a:solidFill>
              </a:rPr>
              <a:t>	</a:t>
            </a:r>
            <a:endParaRPr lang="en-US" dirty="0" smtClean="0">
              <a:solidFill>
                <a:srgbClr val="99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Do I get a locker?   Yes – just for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Where do I get a PE uniform?    </a:t>
            </a:r>
            <a:endParaRPr lang="en-US" dirty="0">
              <a:solidFill>
                <a:srgbClr val="9900CC"/>
              </a:solidFill>
            </a:endParaRPr>
          </a:p>
          <a:p>
            <a:r>
              <a:rPr lang="en-US" dirty="0" smtClean="0">
                <a:solidFill>
                  <a:srgbClr val="9900CC"/>
                </a:solidFill>
              </a:rPr>
              <a:t>	You purchase them from the student store for $18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Should I buy an ASB card?   </a:t>
            </a:r>
          </a:p>
          <a:p>
            <a:r>
              <a:rPr lang="en-US" dirty="0">
                <a:solidFill>
                  <a:srgbClr val="9900CC"/>
                </a:solidFill>
              </a:rPr>
              <a:t>	</a:t>
            </a:r>
            <a:r>
              <a:rPr lang="en-US" dirty="0" smtClean="0">
                <a:solidFill>
                  <a:srgbClr val="9900CC"/>
                </a:solidFill>
              </a:rPr>
              <a:t>Yes –if you want to go to football, basketball and 	other sporting events for free, play a sport, and/or 	get discounts for dances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126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</a:rPr>
              <a:t>8</a:t>
            </a:r>
            <a:r>
              <a:rPr lang="en-US" u="sng" baseline="30000" dirty="0" smtClean="0">
                <a:solidFill>
                  <a:schemeClr val="bg1"/>
                </a:solidFill>
              </a:rPr>
              <a:t>th</a:t>
            </a:r>
            <a:r>
              <a:rPr lang="en-US" u="sng" dirty="0" smtClean="0">
                <a:solidFill>
                  <a:schemeClr val="bg1"/>
                </a:solidFill>
              </a:rPr>
              <a:t> Grade Family Night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52600"/>
            <a:ext cx="708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Wednesday, March 15</a:t>
            </a:r>
            <a:r>
              <a:rPr lang="en-US" sz="4400" baseline="30000" dirty="0" smtClean="0">
                <a:solidFill>
                  <a:schemeClr val="bg1"/>
                </a:solidFill>
                <a:latin typeface="+mj-lt"/>
              </a:rPr>
              <a:t>th</a:t>
            </a:r>
            <a:endParaRPr lang="en-US" sz="44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6 p.m.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Hanford High School Auditorium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Informational Sessions and Tour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063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b="1" u="sng" dirty="0" smtClean="0">
                <a:solidFill>
                  <a:schemeClr val="bg1"/>
                </a:solidFill>
              </a:rPr>
              <a:t>Falcon Prep Day</a:t>
            </a:r>
            <a:br>
              <a:rPr lang="en-US" b="1" u="sng" dirty="0" smtClean="0">
                <a:solidFill>
                  <a:schemeClr val="bg1"/>
                </a:solidFill>
              </a:rPr>
            </a:br>
            <a:r>
              <a:rPr lang="en-US" b="1" u="sng" dirty="0" smtClean="0">
                <a:solidFill>
                  <a:schemeClr val="bg1"/>
                </a:solidFill>
              </a:rPr>
              <a:t>August 21</a:t>
            </a:r>
            <a:r>
              <a:rPr lang="en-US" b="1" u="sng" baseline="30000" dirty="0" smtClean="0">
                <a:solidFill>
                  <a:schemeClr val="bg1"/>
                </a:solidFill>
              </a:rPr>
              <a:t>st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08225"/>
            <a:ext cx="6400800" cy="3330575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Get your schedule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Get your locker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Pay fees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963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7030A0"/>
                </a:solidFill>
              </a:rPr>
              <a:t>Freshmen Day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Monday, August 28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Bussing provided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Lunch provided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Meet other freshmen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Visit your classes and meet your teachers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4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1943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0379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4" y="-17755"/>
            <a:ext cx="9829800" cy="7372350"/>
          </a:xfrm>
          <a:prstGeom prst="rect">
            <a:avLst/>
          </a:prstGeom>
        </p:spPr>
      </p:pic>
      <p:sp>
        <p:nvSpPr>
          <p:cNvPr id="143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0"/>
            <a:ext cx="9144000" cy="2209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8000" dirty="0" smtClean="0"/>
              <a:t>Questions?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900CC"/>
                </a:solidFill>
              </a:rPr>
              <a:t>Hanford  High School</a:t>
            </a:r>
            <a:br>
              <a:rPr lang="en-US" sz="3600" dirty="0" smtClean="0">
                <a:solidFill>
                  <a:srgbClr val="9900CC"/>
                </a:solidFill>
              </a:rPr>
            </a:br>
            <a:r>
              <a:rPr lang="en-US" sz="3600" dirty="0" smtClean="0">
                <a:solidFill>
                  <a:srgbClr val="9900CC"/>
                </a:solidFill>
              </a:rPr>
              <a:t>Class of 2021</a:t>
            </a:r>
            <a:br>
              <a:rPr lang="en-US" sz="3600" dirty="0" smtClean="0">
                <a:solidFill>
                  <a:srgbClr val="9900CC"/>
                </a:solidFill>
              </a:rPr>
            </a:br>
            <a:r>
              <a:rPr lang="en-US" sz="3600" dirty="0" smtClean="0">
                <a:solidFill>
                  <a:srgbClr val="9900CC"/>
                </a:solidFill>
              </a:rPr>
              <a:t>POST Test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876800"/>
          </a:xfrm>
        </p:spPr>
        <p:txBody>
          <a:bodyPr>
            <a:normAutofit/>
          </a:bodyPr>
          <a:lstStyle/>
          <a:p>
            <a:pPr marL="457200" indent="-457200">
              <a:buFont typeface="Times New Roman" pitchFamily="18" charset="0"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The Hanford High School mascot is	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How many </a:t>
            </a:r>
            <a:r>
              <a:rPr lang="en-US" sz="2400" b="1" dirty="0" smtClean="0">
                <a:solidFill>
                  <a:srgbClr val="9900CC"/>
                </a:solidFill>
              </a:rPr>
              <a:t>math</a:t>
            </a:r>
            <a:r>
              <a:rPr lang="en-US" sz="2400" dirty="0" smtClean="0">
                <a:solidFill>
                  <a:srgbClr val="9900CC"/>
                </a:solidFill>
              </a:rPr>
              <a:t> credits do you need to graduate from high school?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When are the Course Selection Sheets due? 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How many classes do you have to have in grade 9? 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Name 2 clubs or activities at HHS?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What is another name for 9</a:t>
            </a:r>
            <a:r>
              <a:rPr lang="en-US" sz="2400" baseline="30000" dirty="0" smtClean="0">
                <a:solidFill>
                  <a:srgbClr val="9900CC"/>
                </a:solidFill>
              </a:rPr>
              <a:t>th</a:t>
            </a:r>
            <a:r>
              <a:rPr lang="en-US" sz="2400" dirty="0" smtClean="0">
                <a:solidFill>
                  <a:srgbClr val="9900CC"/>
                </a:solidFill>
              </a:rPr>
              <a:t> grade? 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How many years of </a:t>
            </a:r>
            <a:r>
              <a:rPr lang="en-US" sz="2400" b="1" dirty="0" smtClean="0">
                <a:solidFill>
                  <a:srgbClr val="9900CC"/>
                </a:solidFill>
              </a:rPr>
              <a:t>foreign language</a:t>
            </a:r>
            <a:r>
              <a:rPr lang="en-US" sz="2400" dirty="0" smtClean="0">
                <a:solidFill>
                  <a:srgbClr val="9900CC"/>
                </a:solidFill>
              </a:rPr>
              <a:t> do you need to graduate from high school?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9900CC"/>
                </a:solidFill>
              </a:rPr>
              <a:t>Can you take high school summer school classes after 8</a:t>
            </a:r>
            <a:r>
              <a:rPr lang="en-US" sz="2400" baseline="30000" dirty="0" smtClean="0">
                <a:solidFill>
                  <a:srgbClr val="9900CC"/>
                </a:solidFill>
              </a:rPr>
              <a:t>th</a:t>
            </a:r>
            <a:r>
              <a:rPr lang="en-US" sz="2400" dirty="0" smtClean="0">
                <a:solidFill>
                  <a:srgbClr val="9900CC"/>
                </a:solidFill>
              </a:rPr>
              <a:t> grade?	 Yes or No</a:t>
            </a:r>
          </a:p>
        </p:txBody>
      </p:sp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119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Credit Magic</a:t>
            </a:r>
            <a:endParaRPr lang="en-US" dirty="0"/>
          </a:p>
        </p:txBody>
      </p:sp>
      <p:pic>
        <p:nvPicPr>
          <p:cNvPr id="4" name="A2000AF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92716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" y="0"/>
            <a:ext cx="9146268" cy="6858000"/>
          </a:xfrm>
          <a:prstGeom prst="rect">
            <a:avLst/>
          </a:prstGeom>
          <a:effectLst>
            <a:glow rad="1270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666" y="343678"/>
            <a:ext cx="7772400" cy="1470025"/>
          </a:xfrm>
        </p:spPr>
        <p:txBody>
          <a:bodyPr/>
          <a:lstStyle/>
          <a:p>
            <a:r>
              <a:rPr lang="en-US" b="1" dirty="0" smtClean="0"/>
              <a:t>Class of 2021</a:t>
            </a:r>
            <a:br>
              <a:rPr lang="en-US" b="1" dirty="0" smtClean="0"/>
            </a:br>
            <a:r>
              <a:rPr lang="en-US" b="1" dirty="0" smtClean="0"/>
              <a:t>Credit Requirements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0314" y="1981200"/>
            <a:ext cx="6533763" cy="455690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Language Arts – 4.0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Math – 3.0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Science – 3.0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Social Studies – 3.0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Physical Education – 1.5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Health - .5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Fine Art – 2.0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Occupational Education – 1.0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Consumer Economics - .5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World Languages or Personalize Pathway requirement—2.0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Electives – 3.5 credits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Washington State History – Only needed if not passed in Middle School</a:t>
            </a:r>
          </a:p>
          <a:p>
            <a:pPr algn="l"/>
            <a:r>
              <a:rPr lang="en-US" sz="2000" b="1" i="1" u="sng" dirty="0" smtClean="0">
                <a:solidFill>
                  <a:schemeClr val="tx1"/>
                </a:solidFill>
              </a:rPr>
              <a:t>Total—24 Credits</a:t>
            </a:r>
            <a:endParaRPr lang="en-US" sz="2000" b="1" i="1" u="sng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746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3229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Steps for High School Registration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LISTEN</a:t>
            </a:r>
            <a:r>
              <a:rPr lang="en-US" sz="2800" dirty="0" smtClean="0"/>
              <a:t> to this presentation – most questions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	are answered during the presentation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READ</a:t>
            </a:r>
            <a:r>
              <a:rPr lang="en-US" sz="2800" dirty="0" smtClean="0"/>
              <a:t> the </a:t>
            </a:r>
            <a:r>
              <a:rPr lang="en-US" sz="2800" i="1" dirty="0" smtClean="0"/>
              <a:t>Course Catalog</a:t>
            </a:r>
            <a:r>
              <a:rPr lang="en-US" sz="2800" dirty="0" smtClean="0"/>
              <a:t> for class descriptions, fees &amp; prerequisites</a:t>
            </a:r>
            <a:endParaRPr lang="en-US" sz="28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TALK</a:t>
            </a:r>
            <a:r>
              <a:rPr lang="en-US" sz="2800" dirty="0" smtClean="0"/>
              <a:t> with your parent(s) &amp; teachers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THINK</a:t>
            </a:r>
            <a:r>
              <a:rPr lang="en-US" sz="2800" dirty="0" smtClean="0"/>
              <a:t> about your future &amp; </a:t>
            </a:r>
            <a:r>
              <a:rPr lang="en-US" sz="2800" b="1" dirty="0" smtClean="0"/>
              <a:t>CHECK</a:t>
            </a:r>
            <a:r>
              <a:rPr lang="en-US" sz="2800" dirty="0" smtClean="0"/>
              <a:t> college admissions requirements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TURN IN</a:t>
            </a:r>
            <a:r>
              <a:rPr lang="en-US" sz="2800" dirty="0" smtClean="0"/>
              <a:t> your course selection sheet – </a:t>
            </a:r>
            <a:r>
              <a:rPr lang="en-US" sz="2800" i="1" dirty="0" smtClean="0"/>
              <a:t>ON TIME</a:t>
            </a:r>
          </a:p>
        </p:txBody>
      </p:sp>
      <p:pic>
        <p:nvPicPr>
          <p:cNvPr id="5124" name="Picture 4" descr="j00787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8587" y="3810000"/>
            <a:ext cx="11318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allAtOnce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solidFill>
                  <a:srgbClr val="9900CC"/>
                </a:solidFill>
              </a:rPr>
              <a:t>Course Selections Due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81400"/>
            <a:ext cx="6400800" cy="2743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Friday, March 17th  </a:t>
            </a:r>
          </a:p>
          <a:p>
            <a:pPr eaLnBrk="1" hangingPunct="1"/>
            <a:r>
              <a:rPr lang="en-US" sz="5400" dirty="0">
                <a:solidFill>
                  <a:schemeClr val="tx1"/>
                </a:solidFill>
              </a:rPr>
              <a:t>t</a:t>
            </a:r>
            <a:r>
              <a:rPr lang="en-US" sz="5400" dirty="0" smtClean="0">
                <a:solidFill>
                  <a:schemeClr val="tx1"/>
                </a:solidFill>
              </a:rPr>
              <a:t>o your Language Arts Teacher!!</a:t>
            </a:r>
            <a:endParaRPr lang="en-US" sz="5400" b="1" i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76200"/>
            <a:ext cx="2905125" cy="25439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9900CC"/>
                </a:solidFill>
              </a:rPr>
              <a:t>Graduation Progress Checklist</a:t>
            </a:r>
            <a:endParaRPr lang="en-US" sz="2400" dirty="0">
              <a:solidFill>
                <a:srgbClr val="9900CC"/>
              </a:solidFill>
            </a:endParaRPr>
          </a:p>
        </p:txBody>
      </p:sp>
      <p:pic>
        <p:nvPicPr>
          <p:cNvPr id="9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33400"/>
            <a:ext cx="533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178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9900CC"/>
                </a:solidFill>
              </a:rPr>
              <a:t>9</a:t>
            </a:r>
            <a:r>
              <a:rPr lang="en-US" baseline="30000" dirty="0" smtClean="0">
                <a:solidFill>
                  <a:srgbClr val="9900CC"/>
                </a:solidFill>
              </a:rPr>
              <a:t>th</a:t>
            </a:r>
            <a:r>
              <a:rPr lang="en-US" dirty="0" smtClean="0">
                <a:solidFill>
                  <a:srgbClr val="009900"/>
                </a:solidFill>
              </a:rPr>
              <a:t> </a:t>
            </a:r>
            <a:r>
              <a:rPr lang="en-US" dirty="0" smtClean="0">
                <a:solidFill>
                  <a:srgbClr val="9900CC"/>
                </a:solidFill>
              </a:rPr>
              <a:t>Grade/Freshman year</a:t>
            </a:r>
          </a:p>
        </p:txBody>
      </p:sp>
      <p:graphicFrame>
        <p:nvGraphicFramePr>
          <p:cNvPr id="4197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55381316"/>
              </p:ext>
            </p:extLst>
          </p:nvPr>
        </p:nvGraphicFramePr>
        <p:xfrm>
          <a:off x="685800" y="1447800"/>
          <a:ext cx="7467600" cy="5295710"/>
        </p:xfrm>
        <a:graphic>
          <a:graphicData uri="http://schemas.openxmlformats.org/drawingml/2006/table">
            <a:tbl>
              <a:tblPr/>
              <a:tblGrid>
                <a:gridCol w="3733800"/>
                <a:gridCol w="37338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Semester 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Semester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Language Arts 9 or Honors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Language Arts 9 or Honors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Math 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(Placement by 8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gr. teacher)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Math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Science 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(Placement by 8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gr. teacher)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Science 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World Geography 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Modern World or 1 year of AP Human Geography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 Human Geography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Elective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(Fine Art, Occupational, PE, Foreign Language)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Elective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(Fine Art, Occupational, PE, Foreign Language)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Elective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Elective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-0- Hour class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-0- Hour class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79" name="Picture 41" descr="C:\Documents and Settings\reddinde\Local Settings\Temporary Internet Files\Content.IE5\647AS72Z\MCj008895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73" y="287337"/>
            <a:ext cx="17684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772400" cy="1470025"/>
          </a:xfrm>
        </p:spPr>
        <p:txBody>
          <a:bodyPr/>
          <a:lstStyle/>
          <a:p>
            <a:r>
              <a:rPr lang="en-US" sz="5400" u="sng" dirty="0" smtClean="0">
                <a:solidFill>
                  <a:srgbClr val="9900CC"/>
                </a:solidFill>
              </a:rPr>
              <a:t>AVID</a:t>
            </a:r>
            <a:r>
              <a:rPr lang="en-US" u="sng" dirty="0" smtClean="0"/>
              <a:t> </a:t>
            </a:r>
            <a:endParaRPr lang="en-US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7162800" cy="41910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Are you interested in going to a college or university?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Are you interested in improving your organization, leadership and study skills?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Are you an average student wanting to reach your goals through hard work?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00CC"/>
                </a:solidFill>
              </a:rPr>
              <a:t>If you answered yes to these questions, AVID may be the place for you!</a:t>
            </a:r>
            <a:endParaRPr lang="en-US" dirty="0">
              <a:solidFill>
                <a:srgbClr val="9900CC"/>
              </a:solidFill>
            </a:endParaRPr>
          </a:p>
        </p:txBody>
      </p:sp>
      <p:pic>
        <p:nvPicPr>
          <p:cNvPr id="4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219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AND Remember -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If you don’t select your classes, </a:t>
            </a:r>
          </a:p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I WILL select them for you.</a:t>
            </a:r>
          </a:p>
        </p:txBody>
      </p:sp>
      <p:pic>
        <p:nvPicPr>
          <p:cNvPr id="10244" name="Picture 5" descr="pe0160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2317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bd20657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486400"/>
            <a:ext cx="4114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hanfordfalcons.org/files/content/0/99-1-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1031875" cy="7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2400"/>
            <a:ext cx="4405654" cy="64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8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2148</TotalTime>
  <Words>683</Words>
  <Application>Microsoft Office PowerPoint</Application>
  <PresentationFormat>On-screen Show (4:3)</PresentationFormat>
  <Paragraphs>149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My Freshman Year</vt:lpstr>
      <vt:lpstr>Class of 2021 Credit Requirements</vt:lpstr>
      <vt:lpstr>Steps for High School Registration</vt:lpstr>
      <vt:lpstr>Course Selections Due</vt:lpstr>
      <vt:lpstr>Graduation Progress Checklist</vt:lpstr>
      <vt:lpstr>9th Grade/Freshman year</vt:lpstr>
      <vt:lpstr>AVID </vt:lpstr>
      <vt:lpstr>AND Remember -</vt:lpstr>
      <vt:lpstr>PowerPoint Presentation</vt:lpstr>
      <vt:lpstr>Course Selections due</vt:lpstr>
      <vt:lpstr> Get Involved</vt:lpstr>
      <vt:lpstr>PowerPoint Presentation</vt:lpstr>
      <vt:lpstr>9th Grade Frequently Asked Questions</vt:lpstr>
      <vt:lpstr>8th Grade Family Night</vt:lpstr>
      <vt:lpstr>Falcon Prep Day August 21st </vt:lpstr>
      <vt:lpstr>Freshmen Day</vt:lpstr>
      <vt:lpstr>Questions?</vt:lpstr>
      <vt:lpstr>Hanford  High School Class of 2021 POST Test</vt:lpstr>
      <vt:lpstr>24 Credit Magic</vt:lpstr>
    </vt:vector>
  </TitlesOfParts>
  <Company>Richland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junior year</dc:title>
  <dc:creator>reddinde</dc:creator>
  <cp:lastModifiedBy>Hans Appel</cp:lastModifiedBy>
  <cp:revision>151</cp:revision>
  <cp:lastPrinted>2015-02-25T18:37:20Z</cp:lastPrinted>
  <dcterms:created xsi:type="dcterms:W3CDTF">2004-02-10T22:52:48Z</dcterms:created>
  <dcterms:modified xsi:type="dcterms:W3CDTF">2017-03-06T17:44:08Z</dcterms:modified>
</cp:coreProperties>
</file>