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0" r:id="rId2"/>
    <p:sldId id="335" r:id="rId3"/>
    <p:sldId id="336" r:id="rId4"/>
    <p:sldId id="312" r:id="rId5"/>
    <p:sldId id="337" r:id="rId6"/>
    <p:sldId id="314" r:id="rId7"/>
    <p:sldId id="318" r:id="rId8"/>
    <p:sldId id="315" r:id="rId9"/>
    <p:sldId id="316" r:id="rId10"/>
    <p:sldId id="319" r:id="rId11"/>
    <p:sldId id="320" r:id="rId12"/>
    <p:sldId id="321" r:id="rId13"/>
    <p:sldId id="323" r:id="rId14"/>
    <p:sldId id="362" r:id="rId15"/>
    <p:sldId id="324" r:id="rId16"/>
    <p:sldId id="325" r:id="rId17"/>
    <p:sldId id="338" r:id="rId18"/>
    <p:sldId id="327" r:id="rId19"/>
    <p:sldId id="339" r:id="rId20"/>
    <p:sldId id="340" r:id="rId21"/>
    <p:sldId id="354" r:id="rId22"/>
    <p:sldId id="359" r:id="rId23"/>
    <p:sldId id="331" r:id="rId24"/>
    <p:sldId id="332" r:id="rId25"/>
    <p:sldId id="333" r:id="rId26"/>
    <p:sldId id="353" r:id="rId27"/>
    <p:sldId id="349" r:id="rId28"/>
    <p:sldId id="35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7B85"/>
    <a:srgbClr val="3C9E7F"/>
    <a:srgbClr val="AC9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68" autoAdjust="0"/>
    <p:restoredTop sz="47942" autoAdjust="0"/>
  </p:normalViewPr>
  <p:slideViewPr>
    <p:cSldViewPr>
      <p:cViewPr varScale="1">
        <p:scale>
          <a:sx n="54" d="100"/>
          <a:sy n="54" d="100"/>
        </p:scale>
        <p:origin x="2670"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EC818-6411-4332-B0B8-BAABDB58165C}" type="datetimeFigureOut">
              <a:rPr lang="en-US" smtClean="0"/>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A1D9F-E618-437D-A8E7-2278437A842D}" type="slidenum">
              <a:rPr lang="en-US" smtClean="0"/>
              <a:t>‹#›</a:t>
            </a:fld>
            <a:endParaRPr lang="en-US"/>
          </a:p>
        </p:txBody>
      </p:sp>
    </p:spTree>
    <p:extLst>
      <p:ext uri="{BB962C8B-B14F-4D97-AF65-F5344CB8AC3E}">
        <p14:creationId xmlns:p14="http://schemas.microsoft.com/office/powerpoint/2010/main" val="39144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kingcounty.gov/healthservices/health/injury/lokitup.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C72150-9FF4-462C-8939-CF8716B676B5}" type="slidenum">
              <a:rPr lang="en-US" altLang="en-US" smtClean="0"/>
              <a:pPr eaLnBrk="1" hangingPunct="1">
                <a:spcBef>
                  <a:spcPct val="0"/>
                </a:spcBef>
              </a:pPr>
              <a:t>1</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There needs to be a brief introduction of yourself and the program.  </a:t>
            </a:r>
          </a:p>
          <a:p>
            <a:pPr eaLnBrk="1" hangingPunct="1"/>
            <a:r>
              <a:rPr lang="en-US" altLang="en-US" b="1" dirty="0" smtClean="0"/>
              <a:t>**In 1992 a young boy by the name of Trevor Simpson died by suicide.  He was an excellent student; came from an intact 2-parent family; played half-back for his high school football team and coached his younger brother’s soccer team.  On the weekend of Martin Luther King’s holiday, Trevor went to the Tulalip Indian Reservation and hung himself with the battery cable of his car.  His parents were absolutely dumb-founded that he would do such a thing.  They wished that no more parents would have to deal with this kind of tragedy and they began to advocate for programs and  resources dedicated to suicide prevention.  Trevor’s death and their advocacy resulted in funding for a state plan and a program that implements the plan.  That is YSPP.   </a:t>
            </a:r>
          </a:p>
          <a:p>
            <a:pPr eaLnBrk="1" hangingPunct="1"/>
            <a:endParaRPr lang="en-US" altLang="en-US" b="1" dirty="0" smtClean="0"/>
          </a:p>
          <a:p>
            <a:pPr eaLnBrk="1" hangingPunct="1"/>
            <a:r>
              <a:rPr lang="en-US" altLang="en-US" b="1" dirty="0" smtClean="0"/>
              <a:t>**Today we continue to raise awareness about youth suicide by training educators, students, parents and community leaders to recognize the warning signs and to get help. </a:t>
            </a:r>
          </a:p>
        </p:txBody>
      </p:sp>
    </p:spTree>
    <p:extLst>
      <p:ext uri="{BB962C8B-B14F-4D97-AF65-F5344CB8AC3E}">
        <p14:creationId xmlns:p14="http://schemas.microsoft.com/office/powerpoint/2010/main" val="131229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simplified, but when someone is vulnerable, then experiences a crisis, doesn’t have the help and support they need, is a time that they’re at higher risk of suicide. </a:t>
            </a:r>
          </a:p>
          <a:p>
            <a:r>
              <a:rPr lang="en-US" dirty="0" smtClean="0"/>
              <a:t>It does not mean a vulnerable person who has a problem will inevitably be suicidal. </a:t>
            </a:r>
          </a:p>
          <a:p>
            <a:endParaRPr lang="en-US" dirty="0"/>
          </a:p>
        </p:txBody>
      </p:sp>
      <p:sp>
        <p:nvSpPr>
          <p:cNvPr id="4" name="Slide Number Placeholder 3"/>
          <p:cNvSpPr>
            <a:spLocks noGrp="1"/>
          </p:cNvSpPr>
          <p:nvPr>
            <p:ph type="sldNum" sz="quarter" idx="10"/>
          </p:nvPr>
        </p:nvSpPr>
        <p:spPr/>
        <p:txBody>
          <a:bodyPr/>
          <a:lstStyle/>
          <a:p>
            <a:fld id="{4B7A1D9F-E618-437D-A8E7-2278437A842D}" type="slidenum">
              <a:rPr lang="en-US" smtClean="0"/>
              <a:t>11</a:t>
            </a:fld>
            <a:endParaRPr lang="en-US"/>
          </a:p>
        </p:txBody>
      </p:sp>
    </p:spTree>
    <p:extLst>
      <p:ext uri="{BB962C8B-B14F-4D97-AF65-F5344CB8AC3E}">
        <p14:creationId xmlns:p14="http://schemas.microsoft.com/office/powerpoint/2010/main" val="64015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showing slide, ask if anyone has been concerned about someone who might be suicidal. Ask for input on how they knew – what did the person say or do that concerned you? </a:t>
            </a:r>
          </a:p>
          <a:p>
            <a:endParaRPr lang="en-US" dirty="0"/>
          </a:p>
          <a:p>
            <a:r>
              <a:rPr lang="en-US" dirty="0" smtClean="0"/>
              <a:t>Then go through the FACTS framework. </a:t>
            </a:r>
            <a:endParaRPr lang="en-US" dirty="0"/>
          </a:p>
        </p:txBody>
      </p:sp>
      <p:sp>
        <p:nvSpPr>
          <p:cNvPr id="4" name="Slide Number Placeholder 3"/>
          <p:cNvSpPr>
            <a:spLocks noGrp="1"/>
          </p:cNvSpPr>
          <p:nvPr>
            <p:ph type="sldNum" sz="quarter" idx="10"/>
          </p:nvPr>
        </p:nvSpPr>
        <p:spPr/>
        <p:txBody>
          <a:bodyPr/>
          <a:lstStyle/>
          <a:p>
            <a:fld id="{9B945566-ACB1-4A33-9F6E-2C2E4D3128E0}" type="slidenum">
              <a:rPr lang="en-US" smtClean="0"/>
              <a:t>13</a:t>
            </a:fld>
            <a:endParaRPr lang="en-US"/>
          </a:p>
        </p:txBody>
      </p:sp>
    </p:spTree>
    <p:extLst>
      <p:ext uri="{BB962C8B-B14F-4D97-AF65-F5344CB8AC3E}">
        <p14:creationId xmlns:p14="http://schemas.microsoft.com/office/powerpoint/2010/main" val="327607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34458" indent="-282484">
              <a:defRPr sz="2400">
                <a:solidFill>
                  <a:schemeClr val="tx1"/>
                </a:solidFill>
                <a:latin typeface="Arial" charset="0"/>
                <a:ea typeface="ＭＳ Ｐゴシック" pitchFamily="34" charset="-128"/>
              </a:defRPr>
            </a:lvl2pPr>
            <a:lvl3pPr marL="1129935" indent="-225987">
              <a:defRPr sz="2400">
                <a:solidFill>
                  <a:schemeClr val="tx1"/>
                </a:solidFill>
                <a:latin typeface="Arial" charset="0"/>
                <a:ea typeface="ＭＳ Ｐゴシック" pitchFamily="34" charset="-128"/>
              </a:defRPr>
            </a:lvl3pPr>
            <a:lvl4pPr marL="1581909" indent="-225987">
              <a:defRPr sz="2400">
                <a:solidFill>
                  <a:schemeClr val="tx1"/>
                </a:solidFill>
                <a:latin typeface="Arial" charset="0"/>
                <a:ea typeface="ＭＳ Ｐゴシック" pitchFamily="34" charset="-128"/>
              </a:defRPr>
            </a:lvl4pPr>
            <a:lvl5pPr marL="2033882" indent="-225987">
              <a:defRPr sz="2400">
                <a:solidFill>
                  <a:schemeClr val="tx1"/>
                </a:solidFill>
                <a:latin typeface="Arial" charset="0"/>
                <a:ea typeface="ＭＳ Ｐゴシック" pitchFamily="34" charset="-128"/>
              </a:defRPr>
            </a:lvl5pPr>
            <a:lvl6pPr marL="2485856" indent="-225987" eaLnBrk="0" fontAlgn="base" hangingPunct="0">
              <a:spcBef>
                <a:spcPct val="0"/>
              </a:spcBef>
              <a:spcAft>
                <a:spcPct val="0"/>
              </a:spcAft>
              <a:defRPr sz="2400">
                <a:solidFill>
                  <a:schemeClr val="tx1"/>
                </a:solidFill>
                <a:latin typeface="Arial" charset="0"/>
                <a:ea typeface="ＭＳ Ｐゴシック" pitchFamily="34" charset="-128"/>
              </a:defRPr>
            </a:lvl6pPr>
            <a:lvl7pPr marL="2937830" indent="-225987" eaLnBrk="0" fontAlgn="base" hangingPunct="0">
              <a:spcBef>
                <a:spcPct val="0"/>
              </a:spcBef>
              <a:spcAft>
                <a:spcPct val="0"/>
              </a:spcAft>
              <a:defRPr sz="2400">
                <a:solidFill>
                  <a:schemeClr val="tx1"/>
                </a:solidFill>
                <a:latin typeface="Arial" charset="0"/>
                <a:ea typeface="ＭＳ Ｐゴシック" pitchFamily="34" charset="-128"/>
              </a:defRPr>
            </a:lvl7pPr>
            <a:lvl8pPr marL="3389804" indent="-225987" eaLnBrk="0" fontAlgn="base" hangingPunct="0">
              <a:spcBef>
                <a:spcPct val="0"/>
              </a:spcBef>
              <a:spcAft>
                <a:spcPct val="0"/>
              </a:spcAft>
              <a:defRPr sz="2400">
                <a:solidFill>
                  <a:schemeClr val="tx1"/>
                </a:solidFill>
                <a:latin typeface="Arial" charset="0"/>
                <a:ea typeface="ＭＳ Ｐゴシック" pitchFamily="34" charset="-128"/>
              </a:defRPr>
            </a:lvl8pPr>
            <a:lvl9pPr marL="3841778" indent="-225987" eaLnBrk="0" fontAlgn="base" hangingPunct="0">
              <a:spcBef>
                <a:spcPct val="0"/>
              </a:spcBef>
              <a:spcAft>
                <a:spcPct val="0"/>
              </a:spcAft>
              <a:defRPr sz="2400">
                <a:solidFill>
                  <a:schemeClr val="tx1"/>
                </a:solidFill>
                <a:latin typeface="Arial" charset="0"/>
                <a:ea typeface="ＭＳ Ｐゴシック" pitchFamily="34" charset="-128"/>
              </a:defRPr>
            </a:lvl9pPr>
          </a:lstStyle>
          <a:p>
            <a:fld id="{7DBCEA6B-7AC1-4ED8-9AB6-93019A75541B}" type="slidenum">
              <a:rPr lang="en-US" sz="1200"/>
              <a:pPr/>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Talk through the content on the slide</a:t>
            </a:r>
            <a:r>
              <a:rPr lang="en-US" i="1" dirty="0" smtClean="0">
                <a:ea typeface="ＭＳ Ｐゴシック" pitchFamily="34" charset="-128"/>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ea typeface="ＭＳ Ｐゴシック" pitchFamily="34" charset="-128"/>
              </a:rPr>
              <a:t>Let’s take a look at your role in helping a friend who might be at risk for suicide.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ea typeface="ＭＳ Ｐゴシック"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ea typeface="ＭＳ Ｐゴシック" pitchFamily="34" charset="-128"/>
              </a:rPr>
              <a:t>If you have a friend thinking about suicide or who has talked about it – it is serious! You have a role to play in helping your friend, but it is not to be the adult or to be a counselor.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ea typeface="ＭＳ Ｐゴシック"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ea typeface="ＭＳ Ｐゴシック" pitchFamily="34" charset="-128"/>
              </a:rPr>
              <a:t>There is a very important role for a friend that includes being a good friend and educating yourself about suicide so you know what to look for and when to be concerned.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ea typeface="ＭＳ Ｐゴシック"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ea typeface="ＭＳ Ｐゴシック" pitchFamily="34" charset="-128"/>
              </a:rPr>
              <a:t>The adult’s role is also to be able to assess the seriousness of the suicide talk.  When the crisis has resolved they can also teach new skills for coping and dealing with the depression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smtClean="0">
              <a:ea typeface="ＭＳ Ｐゴシック"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smtClean="0">
                <a:ea typeface="ＭＳ Ｐゴシック" pitchFamily="34" charset="-128"/>
              </a:rPr>
              <a:t>There are also some things that both roles are responsible for which include some intervention steps that we’ll talk about next.  We want you to understand that you need to get them to someone who can help and not try to be the counselor yourself – they need you to be their friend.</a:t>
            </a:r>
          </a:p>
          <a:p>
            <a:pPr eaLnBrk="1" hangingPunct="1">
              <a:buFontTx/>
              <a:buChar char="•"/>
            </a:pPr>
            <a:endParaRPr lang="en-US" i="1" dirty="0" smtClean="0">
              <a:ea typeface="ＭＳ Ｐゴシック" pitchFamily="34" charset="-128"/>
            </a:endParaRPr>
          </a:p>
          <a:p>
            <a:r>
              <a:rPr lang="en-US" i="1" dirty="0" smtClean="0">
                <a:ea typeface="ＭＳ Ｐゴシック" pitchFamily="34" charset="-128"/>
              </a:rPr>
              <a:t> </a:t>
            </a:r>
          </a:p>
        </p:txBody>
      </p:sp>
    </p:spTree>
    <p:extLst>
      <p:ext uri="{BB962C8B-B14F-4D97-AF65-F5344CB8AC3E}">
        <p14:creationId xmlns:p14="http://schemas.microsoft.com/office/powerpoint/2010/main" val="182812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smtClean="0"/>
              <a:t>What to do if a friend is saying or doing things that make you think they might be thinking about suicide. 3 simple steps. Something anyone can do, even a person your age. Describe the three steps. </a:t>
            </a:r>
          </a:p>
        </p:txBody>
      </p:sp>
      <p:sp>
        <p:nvSpPr>
          <p:cNvPr id="40964" name="Footer Placeholder 4"/>
          <p:cNvSpPr>
            <a:spLocks noGrp="1"/>
          </p:cNvSpPr>
          <p:nvPr>
            <p:ph type="ftr" sz="quarter" idx="4"/>
          </p:nvPr>
        </p:nvSpPr>
        <p:spPr>
          <a:noFill/>
        </p:spPr>
        <p:txBody>
          <a:bodyPr/>
          <a:lstStyle/>
          <a:p>
            <a:r>
              <a:rPr lang="en-US" smtClean="0"/>
              <a:t>www.yspp.org</a:t>
            </a:r>
          </a:p>
        </p:txBody>
      </p:sp>
    </p:spTree>
    <p:extLst>
      <p:ext uri="{BB962C8B-B14F-4D97-AF65-F5344CB8AC3E}">
        <p14:creationId xmlns:p14="http://schemas.microsoft.com/office/powerpoint/2010/main" val="70556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20000"/>
              </a:spcBef>
              <a:spcAft>
                <a:spcPct val="0"/>
              </a:spcAft>
              <a:buChar char="•"/>
              <a:defRPr sz="2400">
                <a:solidFill>
                  <a:schemeClr val="tx1"/>
                </a:solidFill>
                <a:latin typeface="Verdana" pitchFamily="34" charset="0"/>
              </a:defRPr>
            </a:lvl6pPr>
            <a:lvl7pPr marL="2971800" indent="-228600" eaLnBrk="0" fontAlgn="base" hangingPunct="0">
              <a:spcBef>
                <a:spcPct val="20000"/>
              </a:spcBef>
              <a:spcAft>
                <a:spcPct val="0"/>
              </a:spcAft>
              <a:buChar char="•"/>
              <a:defRPr sz="2400">
                <a:solidFill>
                  <a:schemeClr val="tx1"/>
                </a:solidFill>
                <a:latin typeface="Verdana" pitchFamily="34" charset="0"/>
              </a:defRPr>
            </a:lvl7pPr>
            <a:lvl8pPr marL="3429000" indent="-228600" eaLnBrk="0" fontAlgn="base" hangingPunct="0">
              <a:spcBef>
                <a:spcPct val="20000"/>
              </a:spcBef>
              <a:spcAft>
                <a:spcPct val="0"/>
              </a:spcAft>
              <a:buChar char="•"/>
              <a:defRPr sz="2400">
                <a:solidFill>
                  <a:schemeClr val="tx1"/>
                </a:solidFill>
                <a:latin typeface="Verdana" pitchFamily="34" charset="0"/>
              </a:defRPr>
            </a:lvl8pPr>
            <a:lvl9pPr marL="3886200" indent="-228600" eaLnBrk="0" fontAlgn="base" hangingPunct="0">
              <a:spcBef>
                <a:spcPct val="20000"/>
              </a:spcBef>
              <a:spcAft>
                <a:spcPct val="0"/>
              </a:spcAft>
              <a:buChar char="•"/>
              <a:defRPr sz="2400">
                <a:solidFill>
                  <a:schemeClr val="tx1"/>
                </a:solidFill>
                <a:latin typeface="Verdana" pitchFamily="34" charset="0"/>
              </a:defRPr>
            </a:lvl9pPr>
          </a:lstStyle>
          <a:p>
            <a:pPr eaLnBrk="1" hangingPunct="1"/>
            <a:fld id="{DF243D2F-48F7-4EA3-AD45-6757769780D6}"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Has</a:t>
            </a:r>
            <a:r>
              <a:rPr lang="en-US" altLang="en-US" baseline="0" dirty="0" smtClean="0"/>
              <a:t> anyone asked someone this question?  What did it feel like to ask?  To say the word </a:t>
            </a:r>
            <a:r>
              <a:rPr lang="en-US" altLang="en-US" i="1" baseline="0" dirty="0" smtClean="0"/>
              <a:t>Suicide?</a:t>
            </a:r>
          </a:p>
          <a:p>
            <a:pPr eaLnBrk="1" hangingPunct="1"/>
            <a:r>
              <a:rPr lang="en-US" altLang="en-US" i="0" baseline="0" dirty="0" smtClean="0"/>
              <a:t>Asking this question will NOT make someone suicidal.  Most people will tell the truth when asked directly. </a:t>
            </a:r>
          </a:p>
          <a:p>
            <a:pPr eaLnBrk="1" hangingPunct="1"/>
            <a:r>
              <a:rPr lang="en-US" altLang="en-US" i="0" baseline="0" dirty="0" smtClean="0"/>
              <a:t>This is the only way to be sure whether the person is thinking about suicide.</a:t>
            </a:r>
            <a:endParaRPr lang="en-US" altLang="en-US" i="0" dirty="0" smtClean="0"/>
          </a:p>
        </p:txBody>
      </p:sp>
    </p:spTree>
    <p:extLst>
      <p:ext uri="{BB962C8B-B14F-4D97-AF65-F5344CB8AC3E}">
        <p14:creationId xmlns:p14="http://schemas.microsoft.com/office/powerpoint/2010/main" val="323105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It's important to identify LGBTQ friendly resources in your community.</a:t>
            </a:r>
          </a:p>
          <a:p>
            <a:pPr eaLnBrk="1" hangingPunct="1"/>
            <a:r>
              <a:rPr lang="en-US" altLang="en-US" dirty="0" smtClean="0"/>
              <a:t>Also, let all youth know that you are a GLBT “ALLY”-that way questioning youth know that you’re a safe person to go </a:t>
            </a:r>
          </a:p>
          <a:p>
            <a:pPr marL="0" indent="0">
              <a:spcBef>
                <a:spcPts val="1200"/>
              </a:spcBef>
              <a:buClr>
                <a:srgbClr val="595959"/>
              </a:buClr>
              <a:buSzPct val="60000"/>
              <a:buFontTx/>
              <a:buNone/>
              <a:defRPr sz="1800"/>
            </a:pPr>
            <a:r>
              <a:rPr lang="en-US" sz="2000" dirty="0" smtClean="0">
                <a:solidFill>
                  <a:srgbClr val="4A586A"/>
                </a:solidFill>
              </a:rPr>
              <a:t>Public Health's 2015 Safe Storage Saves Lives Campaign</a:t>
            </a:r>
          </a:p>
          <a:p>
            <a:pPr marL="0" lvl="8" indent="0">
              <a:spcBef>
                <a:spcPts val="1200"/>
              </a:spcBef>
              <a:buClr>
                <a:srgbClr val="595959"/>
              </a:buClr>
              <a:buSzPct val="60000"/>
              <a:buFont typeface="Wingdings" charset="2"/>
              <a:buNone/>
              <a:defRPr sz="1800"/>
            </a:pPr>
            <a:r>
              <a:rPr lang="en-US" sz="1400" b="1" dirty="0" smtClean="0">
                <a:solidFill>
                  <a:srgbClr val="4A586A"/>
                </a:solidFill>
                <a:hlinkClick r:id="rId3"/>
              </a:rPr>
              <a:t>http://www.kingcounty.gov/healthservices/health/injury/lokitup.aspx</a:t>
            </a:r>
            <a:endParaRPr lang="en-US" sz="1400" b="1" dirty="0" smtClean="0">
              <a:solidFill>
                <a:srgbClr val="4A586A"/>
              </a:solidFill>
            </a:endParaRPr>
          </a:p>
          <a:p>
            <a:endParaRPr lang="en-US" dirty="0"/>
          </a:p>
        </p:txBody>
      </p:sp>
      <p:sp>
        <p:nvSpPr>
          <p:cNvPr id="4" name="Slide Number Placeholder 3"/>
          <p:cNvSpPr>
            <a:spLocks noGrp="1"/>
          </p:cNvSpPr>
          <p:nvPr>
            <p:ph type="sldNum" sz="quarter" idx="10"/>
          </p:nvPr>
        </p:nvSpPr>
        <p:spPr/>
        <p:txBody>
          <a:bodyPr/>
          <a:lstStyle/>
          <a:p>
            <a:fld id="{4B7A1D9F-E618-437D-A8E7-2278437A842D}" type="slidenum">
              <a:rPr lang="en-US" smtClean="0"/>
              <a:t>20</a:t>
            </a:fld>
            <a:endParaRPr lang="en-US"/>
          </a:p>
        </p:txBody>
      </p:sp>
    </p:spTree>
    <p:extLst>
      <p:ext uri="{BB962C8B-B14F-4D97-AF65-F5344CB8AC3E}">
        <p14:creationId xmlns:p14="http://schemas.microsoft.com/office/powerpoint/2010/main" val="117746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one of the scenarios that best fits your group.</a:t>
            </a:r>
            <a:endParaRPr lang="en-US" dirty="0"/>
          </a:p>
        </p:txBody>
      </p:sp>
      <p:sp>
        <p:nvSpPr>
          <p:cNvPr id="4" name="Slide Number Placeholder 3"/>
          <p:cNvSpPr>
            <a:spLocks noGrp="1"/>
          </p:cNvSpPr>
          <p:nvPr>
            <p:ph type="sldNum" sz="quarter" idx="10"/>
          </p:nvPr>
        </p:nvSpPr>
        <p:spPr/>
        <p:txBody>
          <a:bodyPr/>
          <a:lstStyle/>
          <a:p>
            <a:fld id="{4B7A1D9F-E618-437D-A8E7-2278437A842D}" type="slidenum">
              <a:rPr lang="en-US" smtClean="0"/>
              <a:t>21</a:t>
            </a:fld>
            <a:endParaRPr lang="en-US"/>
          </a:p>
        </p:txBody>
      </p:sp>
    </p:spTree>
    <p:extLst>
      <p:ext uri="{BB962C8B-B14F-4D97-AF65-F5344CB8AC3E}">
        <p14:creationId xmlns:p14="http://schemas.microsoft.com/office/powerpoint/2010/main" val="94991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work in small groups/pairs.  Go through </a:t>
            </a:r>
            <a:r>
              <a:rPr lang="en-US" dirty="0" smtClean="0"/>
              <a:t>FACTS sheet.  One student</a:t>
            </a:r>
            <a:r>
              <a:rPr lang="en-US" baseline="0" dirty="0" smtClean="0"/>
              <a:t> from each team report out.     </a:t>
            </a:r>
          </a:p>
          <a:p>
            <a:r>
              <a:rPr lang="en-US" baseline="0" dirty="0" smtClean="0"/>
              <a:t>W</a:t>
            </a:r>
            <a:r>
              <a:rPr lang="en-US" dirty="0" smtClean="0"/>
              <a:t>hat feelings, actions, changes, threats, and situations did</a:t>
            </a:r>
            <a:r>
              <a:rPr lang="en-US" baseline="0" dirty="0" smtClean="0"/>
              <a:t> </a:t>
            </a:r>
            <a:r>
              <a:rPr lang="en-US" dirty="0" smtClean="0"/>
              <a:t>they see that are concerning? </a:t>
            </a:r>
          </a:p>
          <a:p>
            <a:r>
              <a:rPr lang="en-US" dirty="0" smtClean="0"/>
              <a:t>Ask if they think _______ MIGHT be thinking about suicide. (We want them to get to a yes answer) </a:t>
            </a:r>
            <a:endParaRPr lang="en-US" dirty="0"/>
          </a:p>
        </p:txBody>
      </p:sp>
      <p:sp>
        <p:nvSpPr>
          <p:cNvPr id="4" name="Slide Number Placeholder 3"/>
          <p:cNvSpPr>
            <a:spLocks noGrp="1"/>
          </p:cNvSpPr>
          <p:nvPr>
            <p:ph type="sldNum" sz="quarter" idx="10"/>
          </p:nvPr>
        </p:nvSpPr>
        <p:spPr/>
        <p:txBody>
          <a:bodyPr/>
          <a:lstStyle/>
          <a:p>
            <a:pPr>
              <a:defRPr/>
            </a:pPr>
            <a:fld id="{C5AF71E3-D337-4E87-BBA2-37892697996C}" type="slidenum">
              <a:rPr lang="en-US" smtClean="0"/>
              <a:pPr>
                <a:defRPr/>
              </a:pPr>
              <a:t>23</a:t>
            </a:fld>
            <a:endParaRPr lang="en-US"/>
          </a:p>
        </p:txBody>
      </p:sp>
    </p:spTree>
    <p:extLst>
      <p:ext uri="{BB962C8B-B14F-4D97-AF65-F5344CB8AC3E}">
        <p14:creationId xmlns:p14="http://schemas.microsoft.com/office/powerpoint/2010/main" val="309295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 your pairs/small groups, discuss and say out loud…</a:t>
            </a:r>
          </a:p>
          <a:p>
            <a:r>
              <a:rPr lang="en-US" dirty="0" smtClean="0"/>
              <a:t>1- How you would use the 3 steps with Carlos?</a:t>
            </a:r>
          </a:p>
          <a:p>
            <a:r>
              <a:rPr lang="en-US" dirty="0" smtClean="0"/>
              <a:t>2- Who would go to for help? </a:t>
            </a:r>
            <a:endParaRPr lang="en-US" dirty="0"/>
          </a:p>
        </p:txBody>
      </p:sp>
      <p:sp>
        <p:nvSpPr>
          <p:cNvPr id="4" name="Slide Number Placeholder 3"/>
          <p:cNvSpPr>
            <a:spLocks noGrp="1"/>
          </p:cNvSpPr>
          <p:nvPr>
            <p:ph type="sldNum" sz="quarter" idx="10"/>
          </p:nvPr>
        </p:nvSpPr>
        <p:spPr/>
        <p:txBody>
          <a:bodyPr/>
          <a:lstStyle/>
          <a:p>
            <a:pPr>
              <a:defRPr/>
            </a:pPr>
            <a:fld id="{C5AF71E3-D337-4E87-BBA2-37892697996C}" type="slidenum">
              <a:rPr lang="en-US" smtClean="0"/>
              <a:pPr>
                <a:defRPr/>
              </a:pPr>
              <a:t>24</a:t>
            </a:fld>
            <a:endParaRPr lang="en-US"/>
          </a:p>
        </p:txBody>
      </p:sp>
    </p:spTree>
    <p:extLst>
      <p:ext uri="{BB962C8B-B14F-4D97-AF65-F5344CB8AC3E}">
        <p14:creationId xmlns:p14="http://schemas.microsoft.com/office/powerpoint/2010/main" val="144590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Emphasize the last point.</a:t>
            </a:r>
            <a:r>
              <a:rPr lang="en-US" baseline="0" dirty="0" smtClean="0"/>
              <a:t>  While it’s important to do what you can, you are </a:t>
            </a:r>
            <a:r>
              <a:rPr lang="en-US" i="1" baseline="0" dirty="0" smtClean="0"/>
              <a:t>not</a:t>
            </a:r>
            <a:r>
              <a:rPr lang="en-US" baseline="0" dirty="0" smtClean="0"/>
              <a:t> </a:t>
            </a:r>
            <a:r>
              <a:rPr lang="en-US" dirty="0" smtClean="0"/>
              <a:t>responsible for another person’s choices.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AF71E3-D337-4E87-BBA2-37892697996C}" type="slidenum">
              <a:rPr lang="en-US" smtClean="0"/>
              <a:pPr>
                <a:defRPr/>
              </a:pPr>
              <a:t>25</a:t>
            </a:fld>
            <a:endParaRPr lang="en-US"/>
          </a:p>
        </p:txBody>
      </p:sp>
    </p:spTree>
    <p:extLst>
      <p:ext uri="{BB962C8B-B14F-4D97-AF65-F5344CB8AC3E}">
        <p14:creationId xmlns:p14="http://schemas.microsoft.com/office/powerpoint/2010/main" val="391381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i="1" dirty="0" smtClean="0">
                <a:latin typeface="Arial" panose="020B0604020202020204" pitchFamily="34" charset="0"/>
                <a:ea typeface="ＭＳ Ｐゴシック" panose="020B0600070205080204" pitchFamily="34" charset="-128"/>
              </a:rPr>
              <a:t>By the end of this class we want you to be able to:</a:t>
            </a:r>
            <a:endParaRPr lang="en-US" altLang="en-US" dirty="0" smtClean="0">
              <a:latin typeface="Arial" panose="020B0604020202020204" pitchFamily="34" charset="0"/>
              <a:ea typeface="ＭＳ Ｐゴシック" panose="020B0600070205080204" pitchFamily="34" charset="-128"/>
            </a:endParaRPr>
          </a:p>
          <a:p>
            <a:pPr marL="704850" lvl="1" indent="-234950">
              <a:buFontTx/>
              <a:buChar char="•"/>
            </a:pPr>
            <a:r>
              <a:rPr lang="en-US" altLang="en-US" i="1" dirty="0" smtClean="0">
                <a:latin typeface="Arial" panose="020B0604020202020204" pitchFamily="34" charset="0"/>
                <a:ea typeface="ＭＳ Ｐゴシック" panose="020B0600070205080204" pitchFamily="34" charset="-128"/>
              </a:rPr>
              <a:t>Recognize when a friend is in trouble</a:t>
            </a:r>
            <a:endParaRPr lang="en-US" altLang="en-US" dirty="0" smtClean="0">
              <a:latin typeface="Arial" panose="020B0604020202020204" pitchFamily="34" charset="0"/>
              <a:ea typeface="ＭＳ Ｐゴシック" panose="020B0600070205080204" pitchFamily="34" charset="-128"/>
            </a:endParaRPr>
          </a:p>
          <a:p>
            <a:pPr marL="704850" lvl="1" indent="-234950">
              <a:buFontTx/>
              <a:buChar char="•"/>
            </a:pPr>
            <a:r>
              <a:rPr lang="en-US" altLang="en-US" i="1" dirty="0" smtClean="0">
                <a:latin typeface="Arial" panose="020B0604020202020204" pitchFamily="34" charset="0"/>
                <a:ea typeface="ＭＳ Ｐゴシック" panose="020B0600070205080204" pitchFamily="34" charset="-128"/>
              </a:rPr>
              <a:t>Know what you can do as a friend</a:t>
            </a:r>
            <a:endParaRPr lang="en-US" altLang="en-US" dirty="0" smtClean="0">
              <a:latin typeface="Arial" panose="020B0604020202020204" pitchFamily="34" charset="0"/>
              <a:ea typeface="ＭＳ Ｐゴシック" panose="020B0600070205080204" pitchFamily="34" charset="-128"/>
            </a:endParaRPr>
          </a:p>
          <a:p>
            <a:pPr marL="704850" lvl="1" indent="-234950">
              <a:buFontTx/>
              <a:buChar char="•"/>
            </a:pPr>
            <a:r>
              <a:rPr lang="en-US" altLang="en-US" i="1" dirty="0" smtClean="0">
                <a:latin typeface="Arial" panose="020B0604020202020204" pitchFamily="34" charset="0"/>
                <a:ea typeface="ＭＳ Ｐゴシック" panose="020B0600070205080204" pitchFamily="34" charset="-128"/>
              </a:rPr>
              <a:t>Know where to find help</a:t>
            </a:r>
          </a:p>
          <a:p>
            <a:pPr marL="0" indent="0">
              <a:buFontTx/>
              <a:buNone/>
            </a:pPr>
            <a:r>
              <a:rPr lang="en-US" altLang="en-US" i="1" dirty="0" smtClean="0">
                <a:latin typeface="Arial" panose="020B0604020202020204" pitchFamily="34" charset="0"/>
                <a:ea typeface="ＭＳ Ｐゴシック" panose="020B0600070205080204" pitchFamily="34" charset="-128"/>
              </a:rPr>
              <a:t>Feel free to ask questions as we go through the presentation.</a:t>
            </a:r>
          </a:p>
          <a:p>
            <a:pPr marL="0" indent="0">
              <a:buFontTx/>
              <a:buNone/>
            </a:pPr>
            <a:r>
              <a:rPr lang="en-US" altLang="en-US" i="1" dirty="0" smtClean="0">
                <a:latin typeface="Arial" panose="020B0604020202020204" pitchFamily="34" charset="0"/>
                <a:ea typeface="ＭＳ Ｐゴシック" panose="020B0600070205080204" pitchFamily="34" charset="-128"/>
              </a:rPr>
              <a:t>Suicide is a subject that we don’t talk a lot about.  But if we don’t talk about it then we don’t have the information to help friends who are depressed and thinking about suicide.  We have to be taught what to look for and what to say. This is not stuff that you just know.</a:t>
            </a:r>
            <a:r>
              <a:rPr lang="en-US" altLang="en-US" dirty="0" smtClean="0">
                <a:latin typeface="Arial" panose="020B0604020202020204" pitchFamily="34" charset="0"/>
                <a:ea typeface="ＭＳ Ｐゴシック" panose="020B0600070205080204" pitchFamily="34" charset="-128"/>
              </a:rPr>
              <a:t> </a:t>
            </a:r>
          </a:p>
          <a:p>
            <a:endParaRPr lang="en-US" dirty="0"/>
          </a:p>
        </p:txBody>
      </p:sp>
      <p:sp>
        <p:nvSpPr>
          <p:cNvPr id="4" name="Slide Number Placeholder 3"/>
          <p:cNvSpPr>
            <a:spLocks noGrp="1"/>
          </p:cNvSpPr>
          <p:nvPr>
            <p:ph type="sldNum" sz="quarter" idx="10"/>
          </p:nvPr>
        </p:nvSpPr>
        <p:spPr/>
        <p:txBody>
          <a:bodyPr/>
          <a:lstStyle/>
          <a:p>
            <a:fld id="{4B7A1D9F-E618-437D-A8E7-2278437A842D}" type="slidenum">
              <a:rPr lang="en-US" smtClean="0"/>
              <a:t>2</a:t>
            </a:fld>
            <a:endParaRPr lang="en-US"/>
          </a:p>
        </p:txBody>
      </p:sp>
    </p:spTree>
    <p:extLst>
      <p:ext uri="{BB962C8B-B14F-4D97-AF65-F5344CB8AC3E}">
        <p14:creationId xmlns:p14="http://schemas.microsoft.com/office/powerpoint/2010/main" val="1791902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Here</a:t>
            </a:r>
            <a:r>
              <a:rPr lang="en-US" baseline="0" dirty="0" smtClean="0">
                <a:effectLst/>
              </a:rPr>
              <a:t> is a list of what the youth can do in their school and community to promote suicide prevention:</a:t>
            </a:r>
          </a:p>
          <a:p>
            <a:endParaRPr lang="en-US" dirty="0" smtClean="0">
              <a:effectLst/>
            </a:endParaRPr>
          </a:p>
          <a:p>
            <a:r>
              <a:rPr lang="en-US" dirty="0" smtClean="0">
                <a:effectLst/>
              </a:rPr>
              <a:t>Information table with resources at lunch or other appropriate events</a:t>
            </a:r>
          </a:p>
          <a:p>
            <a:r>
              <a:rPr lang="en-US" dirty="0" smtClean="0">
                <a:effectLst/>
              </a:rPr>
              <a:t>Put up posters around the school</a:t>
            </a:r>
          </a:p>
          <a:p>
            <a:r>
              <a:rPr lang="en-US" dirty="0" smtClean="0">
                <a:effectLst/>
              </a:rPr>
              <a:t>Hand out yellow ribbon pins for awareness</a:t>
            </a:r>
          </a:p>
          <a:p>
            <a:r>
              <a:rPr lang="en-US" dirty="0" smtClean="0">
                <a:effectLst/>
              </a:rPr>
              <a:t>Check our school’s Healthy Youth Survey and use statistics from that to raise awareness</a:t>
            </a:r>
          </a:p>
          <a:p>
            <a:r>
              <a:rPr lang="en-US" dirty="0" smtClean="0">
                <a:effectLst/>
              </a:rPr>
              <a:t>Use sidewalk chalk and write statistics and ways to help around school</a:t>
            </a:r>
          </a:p>
          <a:p>
            <a:r>
              <a:rPr lang="en-US" dirty="0" smtClean="0">
                <a:effectLst/>
              </a:rPr>
              <a:t>Coordinate a parent information night and have a youth panel</a:t>
            </a:r>
          </a:p>
          <a:p>
            <a:r>
              <a:rPr lang="en-US" dirty="0" smtClean="0">
                <a:effectLst/>
              </a:rPr>
              <a:t>Make announcements over school intercom or through video announcements</a:t>
            </a:r>
          </a:p>
          <a:p>
            <a:r>
              <a:rPr lang="en-US" dirty="0" smtClean="0">
                <a:effectLst/>
              </a:rPr>
              <a:t>Write an article for the school newspaper</a:t>
            </a:r>
          </a:p>
          <a:p>
            <a:r>
              <a:rPr lang="en-US" dirty="0" smtClean="0">
                <a:effectLst/>
              </a:rPr>
              <a:t>Do a fundraiser (dinner, silent auction, that will benefit a suicide prevention organization (doesn't have to be us :-)</a:t>
            </a:r>
          </a:p>
          <a:p>
            <a:r>
              <a:rPr lang="en-US" dirty="0" smtClean="0">
                <a:effectLst/>
              </a:rPr>
              <a:t>Coordinate a parent information night (could include more than just suicide)</a:t>
            </a:r>
          </a:p>
          <a:p>
            <a:r>
              <a:rPr lang="en-US" dirty="0" smtClean="0">
                <a:effectLst/>
              </a:rPr>
              <a:t>Coordinate staff/teacher training</a:t>
            </a:r>
          </a:p>
          <a:p>
            <a:r>
              <a:rPr lang="en-US" dirty="0" smtClean="0">
                <a:effectLst/>
              </a:rPr>
              <a:t>Distribute brochures and posters to local libraries and other places were youth frequent (youth centers, boys/girls clubs, YMCAs, </a:t>
            </a:r>
            <a:r>
              <a:rPr lang="en-US" dirty="0" err="1" smtClean="0">
                <a:effectLst/>
              </a:rPr>
              <a:t>etc</a:t>
            </a:r>
            <a:r>
              <a:rPr lang="en-US" dirty="0" smtClean="0">
                <a:effectLst/>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Keep it PREVENTION focused! Although recent losses in our community have left a huge amount of pain and grief, it is important for the safety of other community members that we focus on hope and prevention, not those stories of loss.</a:t>
            </a:r>
            <a:endParaRPr lang="en-US" dirty="0">
              <a:effectLst/>
            </a:endParaRPr>
          </a:p>
        </p:txBody>
      </p:sp>
      <p:sp>
        <p:nvSpPr>
          <p:cNvPr id="4" name="Slide Number Placeholder 3"/>
          <p:cNvSpPr>
            <a:spLocks noGrp="1"/>
          </p:cNvSpPr>
          <p:nvPr>
            <p:ph type="sldNum" sz="quarter" idx="10"/>
          </p:nvPr>
        </p:nvSpPr>
        <p:spPr/>
        <p:txBody>
          <a:bodyPr/>
          <a:lstStyle/>
          <a:p>
            <a:fld id="{4B7A1D9F-E618-437D-A8E7-2278437A842D}" type="slidenum">
              <a:rPr lang="en-US" smtClean="0"/>
              <a:t>26</a:t>
            </a:fld>
            <a:endParaRPr lang="en-US"/>
          </a:p>
        </p:txBody>
      </p:sp>
    </p:spTree>
    <p:extLst>
      <p:ext uri="{BB962C8B-B14F-4D97-AF65-F5344CB8AC3E}">
        <p14:creationId xmlns:p14="http://schemas.microsoft.com/office/powerpoint/2010/main" val="3717108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7A1D9F-E618-437D-A8E7-2278437A842D}" type="slidenum">
              <a:rPr lang="en-US" smtClean="0"/>
              <a:t>27</a:t>
            </a:fld>
            <a:endParaRPr lang="en-US"/>
          </a:p>
        </p:txBody>
      </p:sp>
    </p:spTree>
    <p:extLst>
      <p:ext uri="{BB962C8B-B14F-4D97-AF65-F5344CB8AC3E}">
        <p14:creationId xmlns:p14="http://schemas.microsoft.com/office/powerpoint/2010/main" val="395789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735515" y="4412071"/>
            <a:ext cx="5587373" cy="4177828"/>
          </a:xfrm>
          <a:noFill/>
          <a:ln/>
        </p:spPr>
        <p:txBody>
          <a:bodyPr/>
          <a:lstStyle/>
          <a:p>
            <a:pPr eaLnBrk="1" hangingPunct="1">
              <a:spcBef>
                <a:spcPts val="678"/>
              </a:spcBef>
              <a:tabLst>
                <a:tab pos="0" algn="l"/>
                <a:tab pos="459532" algn="l"/>
                <a:tab pos="919063" algn="l"/>
                <a:tab pos="1378595" algn="l"/>
                <a:tab pos="1838127" algn="l"/>
                <a:tab pos="2297659" algn="l"/>
                <a:tab pos="2757190" algn="l"/>
                <a:tab pos="3216722" algn="l"/>
                <a:tab pos="3676254" algn="l"/>
                <a:tab pos="4135785" algn="l"/>
                <a:tab pos="4595317" algn="l"/>
                <a:tab pos="5054849" algn="l"/>
                <a:tab pos="5514381" algn="l"/>
                <a:tab pos="5973912" algn="l"/>
                <a:tab pos="6433444" algn="l"/>
                <a:tab pos="6892976" algn="l"/>
                <a:tab pos="7352508" algn="l"/>
                <a:tab pos="7812039" algn="l"/>
                <a:tab pos="8271571" algn="l"/>
                <a:tab pos="8731103" algn="l"/>
                <a:tab pos="9190634" algn="l"/>
              </a:tabLst>
            </a:pPr>
            <a:endParaRPr lang="en-US" sz="1800" dirty="0">
              <a:ea typeface="Microsoft YaHei" charset="-122"/>
            </a:endParaRPr>
          </a:p>
        </p:txBody>
      </p:sp>
      <p:sp>
        <p:nvSpPr>
          <p:cNvPr id="33796" name="Footer Placeholder 4"/>
          <p:cNvSpPr>
            <a:spLocks noGrp="1"/>
          </p:cNvSpPr>
          <p:nvPr>
            <p:ph type="ftr" sz="quarter" idx="4"/>
          </p:nvPr>
        </p:nvSpPr>
        <p:spPr>
          <a:noFill/>
        </p:spPr>
        <p:txBody>
          <a:bodyPr/>
          <a:lstStyle/>
          <a:p>
            <a:r>
              <a:rPr lang="en-US" smtClean="0"/>
              <a:t>www.yspp.org</a:t>
            </a:r>
          </a:p>
        </p:txBody>
      </p:sp>
    </p:spTree>
    <p:extLst>
      <p:ext uri="{BB962C8B-B14F-4D97-AF65-F5344CB8AC3E}">
        <p14:creationId xmlns:p14="http://schemas.microsoft.com/office/powerpoint/2010/main" val="206848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sure this presentation safe and helpful for everyone,</a:t>
            </a:r>
            <a:r>
              <a:rPr lang="en-US" baseline="0" dirty="0" smtClean="0"/>
              <a:t> a</a:t>
            </a:r>
            <a:r>
              <a:rPr lang="en-US" dirty="0" smtClean="0"/>
              <a:t>sk students how they would like everyone to behave or treat each other.</a:t>
            </a:r>
            <a:r>
              <a:rPr lang="en-US" baseline="0" dirty="0" smtClean="0"/>
              <a:t>                          </a:t>
            </a:r>
            <a:r>
              <a:rPr lang="en-US" dirty="0" smtClean="0"/>
              <a:t> List ideas on the blackboard/flipchart. </a:t>
            </a:r>
          </a:p>
          <a:p>
            <a:r>
              <a:rPr lang="en-US" dirty="0" smtClean="0"/>
              <a:t>Include </a:t>
            </a:r>
            <a:r>
              <a:rPr lang="en-US" b="1" dirty="0" smtClean="0"/>
              <a:t>Confidentiality</a:t>
            </a:r>
            <a:r>
              <a:rPr lang="en-US" dirty="0" smtClean="0"/>
              <a:t>, </a:t>
            </a:r>
            <a:r>
              <a:rPr lang="en-US" b="1" dirty="0" smtClean="0"/>
              <a:t>One person Talking at a</a:t>
            </a:r>
            <a:r>
              <a:rPr lang="en-US" b="1" baseline="0" dirty="0" smtClean="0"/>
              <a:t> </a:t>
            </a:r>
            <a:r>
              <a:rPr lang="en-US" b="1" dirty="0" smtClean="0"/>
              <a:t>Time</a:t>
            </a:r>
            <a:r>
              <a:rPr lang="en-US" dirty="0" smtClean="0"/>
              <a:t>, and </a:t>
            </a:r>
            <a:r>
              <a:rPr lang="en-US" b="1" dirty="0" smtClean="0"/>
              <a:t>Respectful Communication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C5AF71E3-D337-4E87-BBA2-37892697996C}" type="slidenum">
              <a:rPr lang="en-US" smtClean="0"/>
              <a:pPr>
                <a:defRPr/>
              </a:pPr>
              <a:t>4</a:t>
            </a:fld>
            <a:endParaRPr lang="en-US"/>
          </a:p>
        </p:txBody>
      </p:sp>
    </p:spTree>
    <p:extLst>
      <p:ext uri="{BB962C8B-B14F-4D97-AF65-F5344CB8AC3E}">
        <p14:creationId xmlns:p14="http://schemas.microsoft.com/office/powerpoint/2010/main" val="411857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you want to put suicide in context. If you like to use humor in presentations, first ask that anyone who has never experienced stress or had a problem raise their hand. Make the point that everyone experiences stress, and that when we are scared about suicide we may think that suicide is inevitable when something bad happens to a person, and that that is actually not true. </a:t>
            </a:r>
          </a:p>
          <a:p>
            <a:endParaRPr lang="en-US" dirty="0" smtClean="0"/>
          </a:p>
          <a:p>
            <a:r>
              <a:rPr lang="en-US" dirty="0" smtClean="0"/>
              <a:t>Click again and explain that the experience of depression or other mental health issues is less common than everyone but still fairly common – it’s estimated that about one in eight adolescents is experiencing depression at any given time, and there are other mental health issues linked to suicide as well. </a:t>
            </a:r>
          </a:p>
          <a:p>
            <a:endParaRPr lang="en-US" dirty="0" smtClean="0"/>
          </a:p>
          <a:p>
            <a:r>
              <a:rPr lang="en-US" dirty="0" smtClean="0"/>
              <a:t>Less common than that is suicidal thinking. Not everyone who thinks about suicide is depressed and not everyone with depression thinks about suicide. </a:t>
            </a:r>
          </a:p>
          <a:p>
            <a:endParaRPr lang="en-US" dirty="0" smtClean="0"/>
          </a:p>
          <a:p>
            <a:r>
              <a:rPr lang="en-US" dirty="0" smtClean="0"/>
              <a:t>We also know most people who think about suicide don’t act on those thoughts. </a:t>
            </a:r>
          </a:p>
          <a:p>
            <a:endParaRPr lang="en-US" dirty="0" smtClean="0"/>
          </a:p>
          <a:p>
            <a:r>
              <a:rPr lang="en-US" dirty="0" smtClean="0"/>
              <a:t>And most people who attempt suicide survive. So we can see that the number of people who die by suicide is way smaller than the number of people who have problems or struggles with mental health. </a:t>
            </a:r>
          </a:p>
          <a:p>
            <a:endParaRPr lang="en-US" dirty="0" smtClean="0"/>
          </a:p>
          <a:p>
            <a:r>
              <a:rPr lang="en-US" dirty="0" smtClean="0"/>
              <a:t>What we’ll focus on today is how to help a peer experiencing stress, depression, or suicidal thinking and help them stop before that leads to a suicide attempt. </a:t>
            </a:r>
          </a:p>
          <a:p>
            <a:endParaRPr lang="en-US" dirty="0"/>
          </a:p>
        </p:txBody>
      </p:sp>
    </p:spTree>
    <p:extLst>
      <p:ext uri="{BB962C8B-B14F-4D97-AF65-F5344CB8AC3E}">
        <p14:creationId xmlns:p14="http://schemas.microsoft.com/office/powerpoint/2010/main" val="321185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a:t>
            </a:r>
            <a:r>
              <a:rPr lang="en-US" baseline="0" dirty="0" smtClean="0"/>
              <a:t> permits:</a:t>
            </a:r>
          </a:p>
          <a:p>
            <a:r>
              <a:rPr lang="en-US" baseline="0" dirty="0" smtClean="0"/>
              <a:t>Draw person on board with bubble over their head.  Stress has direct effect on our bodies and minds.</a:t>
            </a:r>
          </a:p>
          <a:p>
            <a:r>
              <a:rPr lang="en-US" baseline="0" dirty="0" smtClean="0"/>
              <a:t>Volunteers come up and draw/write physical or mental effects of stress.</a:t>
            </a:r>
            <a:endParaRPr lang="en-US" dirty="0"/>
          </a:p>
        </p:txBody>
      </p:sp>
      <p:sp>
        <p:nvSpPr>
          <p:cNvPr id="4" name="Slide Number Placeholder 3"/>
          <p:cNvSpPr>
            <a:spLocks noGrp="1"/>
          </p:cNvSpPr>
          <p:nvPr>
            <p:ph type="sldNum" sz="quarter" idx="10"/>
          </p:nvPr>
        </p:nvSpPr>
        <p:spPr/>
        <p:txBody>
          <a:bodyPr/>
          <a:lstStyle/>
          <a:p>
            <a:pPr>
              <a:defRPr/>
            </a:pPr>
            <a:fld id="{C5AF71E3-D337-4E87-BBA2-37892697996C}" type="slidenum">
              <a:rPr lang="en-US" smtClean="0"/>
              <a:pPr>
                <a:defRPr/>
              </a:pPr>
              <a:t>6</a:t>
            </a:fld>
            <a:endParaRPr lang="en-US"/>
          </a:p>
        </p:txBody>
      </p:sp>
    </p:spTree>
    <p:extLst>
      <p:ext uri="{BB962C8B-B14F-4D97-AF65-F5344CB8AC3E}">
        <p14:creationId xmlns:p14="http://schemas.microsoft.com/office/powerpoint/2010/main" val="428324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20000"/>
              </a:spcBef>
              <a:spcAft>
                <a:spcPct val="0"/>
              </a:spcAft>
              <a:buChar char="•"/>
              <a:defRPr sz="2400">
                <a:solidFill>
                  <a:schemeClr val="tx1"/>
                </a:solidFill>
                <a:latin typeface="Verdana" pitchFamily="34" charset="0"/>
              </a:defRPr>
            </a:lvl6pPr>
            <a:lvl7pPr marL="2971800" indent="-228600" eaLnBrk="0" fontAlgn="base" hangingPunct="0">
              <a:spcBef>
                <a:spcPct val="20000"/>
              </a:spcBef>
              <a:spcAft>
                <a:spcPct val="0"/>
              </a:spcAft>
              <a:buChar char="•"/>
              <a:defRPr sz="2400">
                <a:solidFill>
                  <a:schemeClr val="tx1"/>
                </a:solidFill>
                <a:latin typeface="Verdana" pitchFamily="34" charset="0"/>
              </a:defRPr>
            </a:lvl7pPr>
            <a:lvl8pPr marL="3429000" indent="-228600" eaLnBrk="0" fontAlgn="base" hangingPunct="0">
              <a:spcBef>
                <a:spcPct val="20000"/>
              </a:spcBef>
              <a:spcAft>
                <a:spcPct val="0"/>
              </a:spcAft>
              <a:buChar char="•"/>
              <a:defRPr sz="2400">
                <a:solidFill>
                  <a:schemeClr val="tx1"/>
                </a:solidFill>
                <a:latin typeface="Verdana" pitchFamily="34" charset="0"/>
              </a:defRPr>
            </a:lvl8pPr>
            <a:lvl9pPr marL="3886200" indent="-228600" eaLnBrk="0" fontAlgn="base" hangingPunct="0">
              <a:spcBef>
                <a:spcPct val="20000"/>
              </a:spcBef>
              <a:spcAft>
                <a:spcPct val="0"/>
              </a:spcAft>
              <a:buChar char="•"/>
              <a:defRPr sz="2400">
                <a:solidFill>
                  <a:schemeClr val="tx1"/>
                </a:solidFill>
                <a:latin typeface="Verdana" pitchFamily="34" charset="0"/>
              </a:defRPr>
            </a:lvl9pPr>
          </a:lstStyle>
          <a:p>
            <a:pPr eaLnBrk="1" hangingPunct="1"/>
            <a:fld id="{E6039B42-B550-463A-A5BF-8388BDF9AC8A}" type="slidenum">
              <a:rPr lang="en-US" altLang="en-US" sz="1200">
                <a:latin typeface="Times New Roman" pitchFamily="18" charset="0"/>
              </a:rPr>
              <a:pPr eaLnBrk="1" hangingPunct="1"/>
              <a:t>7</a:t>
            </a:fld>
            <a:endParaRPr lang="en-US" altLang="en-US"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 for a volunteer to come in</a:t>
            </a:r>
            <a:r>
              <a:rPr lang="en-US" baseline="0" dirty="0" smtClean="0"/>
              <a:t> front.  E</a:t>
            </a:r>
            <a:r>
              <a:rPr lang="en-US" dirty="0" smtClean="0"/>
              <a:t>xplain we will be brainstorming sources of stress, or </a:t>
            </a:r>
            <a:r>
              <a:rPr lang="en-US" i="1" dirty="0" smtClean="0"/>
              <a:t>stressors</a:t>
            </a:r>
            <a:r>
              <a:rPr lang="en-US" i="0" dirty="0" smtClean="0"/>
              <a:t>.</a:t>
            </a:r>
            <a:r>
              <a:rPr lang="en-US" i="0" baseline="0" dirty="0" smtClean="0"/>
              <a:t>  F</a:t>
            </a:r>
            <a:r>
              <a:rPr lang="en-US" dirty="0" smtClean="0"/>
              <a:t>or each one you will hand the volunteer one cup. Explain that the person must hold the cups in their arms and can’t stack them. </a:t>
            </a:r>
          </a:p>
          <a:p>
            <a:endParaRPr lang="en-US" dirty="0" smtClean="0"/>
          </a:p>
          <a:p>
            <a:r>
              <a:rPr lang="en-US" dirty="0" smtClean="0"/>
              <a:t>Keep soliciting ideas from the group until the volunteer can no longer hold all the cups. Ask the class what they saw happen and emphasize that the person was overwhelmed by stress, and that everyone feels that way sometimes but feeling that way often is a sign of a problem. </a:t>
            </a:r>
          </a:p>
          <a:p>
            <a:pPr eaLnBrk="1" hangingPunct="1"/>
            <a:endParaRPr lang="en-US" altLang="en-US" dirty="0" smtClean="0"/>
          </a:p>
        </p:txBody>
      </p:sp>
    </p:spTree>
    <p:extLst>
      <p:ext uri="{BB962C8B-B14F-4D97-AF65-F5344CB8AC3E}">
        <p14:creationId xmlns:p14="http://schemas.microsoft.com/office/powerpoint/2010/main" val="63433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20000"/>
              </a:spcBef>
              <a:spcAft>
                <a:spcPct val="0"/>
              </a:spcAft>
              <a:buChar char="•"/>
              <a:defRPr sz="2400">
                <a:solidFill>
                  <a:schemeClr val="tx1"/>
                </a:solidFill>
                <a:latin typeface="Verdana" pitchFamily="34" charset="0"/>
              </a:defRPr>
            </a:lvl6pPr>
            <a:lvl7pPr marL="2971800" indent="-228600" eaLnBrk="0" fontAlgn="base" hangingPunct="0">
              <a:spcBef>
                <a:spcPct val="20000"/>
              </a:spcBef>
              <a:spcAft>
                <a:spcPct val="0"/>
              </a:spcAft>
              <a:buChar char="•"/>
              <a:defRPr sz="2400">
                <a:solidFill>
                  <a:schemeClr val="tx1"/>
                </a:solidFill>
                <a:latin typeface="Verdana" pitchFamily="34" charset="0"/>
              </a:defRPr>
            </a:lvl7pPr>
            <a:lvl8pPr marL="3429000" indent="-228600" eaLnBrk="0" fontAlgn="base" hangingPunct="0">
              <a:spcBef>
                <a:spcPct val="20000"/>
              </a:spcBef>
              <a:spcAft>
                <a:spcPct val="0"/>
              </a:spcAft>
              <a:buChar char="•"/>
              <a:defRPr sz="2400">
                <a:solidFill>
                  <a:schemeClr val="tx1"/>
                </a:solidFill>
                <a:latin typeface="Verdana" pitchFamily="34" charset="0"/>
              </a:defRPr>
            </a:lvl8pPr>
            <a:lvl9pPr marL="3886200" indent="-228600" eaLnBrk="0" fontAlgn="base" hangingPunct="0">
              <a:spcBef>
                <a:spcPct val="20000"/>
              </a:spcBef>
              <a:spcAft>
                <a:spcPct val="0"/>
              </a:spcAft>
              <a:buChar char="•"/>
              <a:defRPr sz="2400">
                <a:solidFill>
                  <a:schemeClr val="tx1"/>
                </a:solidFill>
                <a:latin typeface="Verdana" pitchFamily="34" charset="0"/>
              </a:defRPr>
            </a:lvl9pPr>
          </a:lstStyle>
          <a:p>
            <a:pPr eaLnBrk="1" hangingPunct="1"/>
            <a:fld id="{E5033AD9-5E43-4F3E-8513-2E312ACD1029}" type="slidenum">
              <a:rPr lang="en-US" altLang="en-US" sz="1200">
                <a:latin typeface="Times New Roman" pitchFamily="18" charset="0"/>
              </a:rPr>
              <a:pPr eaLnBrk="1" hangingPunct="1"/>
              <a:t>8</a:t>
            </a:fld>
            <a:endParaRPr lang="en-US" altLang="en-US" sz="120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956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20000"/>
              </a:spcBef>
              <a:spcAft>
                <a:spcPct val="0"/>
              </a:spcAft>
              <a:buChar char="•"/>
              <a:defRPr sz="2400">
                <a:solidFill>
                  <a:schemeClr val="tx1"/>
                </a:solidFill>
                <a:latin typeface="Verdana" pitchFamily="34" charset="0"/>
              </a:defRPr>
            </a:lvl6pPr>
            <a:lvl7pPr marL="2971800" indent="-228600" eaLnBrk="0" fontAlgn="base" hangingPunct="0">
              <a:spcBef>
                <a:spcPct val="20000"/>
              </a:spcBef>
              <a:spcAft>
                <a:spcPct val="0"/>
              </a:spcAft>
              <a:buChar char="•"/>
              <a:defRPr sz="2400">
                <a:solidFill>
                  <a:schemeClr val="tx1"/>
                </a:solidFill>
                <a:latin typeface="Verdana" pitchFamily="34" charset="0"/>
              </a:defRPr>
            </a:lvl7pPr>
            <a:lvl8pPr marL="3429000" indent="-228600" eaLnBrk="0" fontAlgn="base" hangingPunct="0">
              <a:spcBef>
                <a:spcPct val="20000"/>
              </a:spcBef>
              <a:spcAft>
                <a:spcPct val="0"/>
              </a:spcAft>
              <a:buChar char="•"/>
              <a:defRPr sz="2400">
                <a:solidFill>
                  <a:schemeClr val="tx1"/>
                </a:solidFill>
                <a:latin typeface="Verdana" pitchFamily="34" charset="0"/>
              </a:defRPr>
            </a:lvl8pPr>
            <a:lvl9pPr marL="3886200" indent="-228600" eaLnBrk="0" fontAlgn="base" hangingPunct="0">
              <a:spcBef>
                <a:spcPct val="20000"/>
              </a:spcBef>
              <a:spcAft>
                <a:spcPct val="0"/>
              </a:spcAft>
              <a:buChar char="•"/>
              <a:defRPr sz="2400">
                <a:solidFill>
                  <a:schemeClr val="tx1"/>
                </a:solidFill>
                <a:latin typeface="Verdana" pitchFamily="34" charset="0"/>
              </a:defRPr>
            </a:lvl9pPr>
          </a:lstStyle>
          <a:p>
            <a:pPr eaLnBrk="1" hangingPunct="1"/>
            <a:fld id="{8AB5B191-6DF0-4CC2-B4D1-39747D1587BB}" type="slidenum">
              <a:rPr lang="en-US" altLang="en-US" sz="1200">
                <a:latin typeface="Times New Roman" pitchFamily="18" charset="0"/>
              </a:rPr>
              <a:pPr eaLnBrk="1" hangingPunct="1"/>
              <a:t>10</a:t>
            </a:fld>
            <a:endParaRPr lang="en-US" altLang="en-US" sz="120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Most young people who experience depression do </a:t>
            </a:r>
            <a:r>
              <a:rPr lang="en-US" i="1" dirty="0" smtClean="0"/>
              <a:t>not</a:t>
            </a:r>
            <a:r>
              <a:rPr lang="en-US" dirty="0" smtClean="0"/>
              <a:t> get help. Ask the group to brainstorm reasons why. </a:t>
            </a:r>
          </a:p>
          <a:p>
            <a:pPr marL="0" indent="0" algn="l" eaLnBrk="1" hangingPunct="1">
              <a:buSzPct val="85000"/>
              <a:buNone/>
            </a:pPr>
            <a:r>
              <a:rPr lang="en-US" sz="1200" dirty="0" smtClean="0"/>
              <a:t>What keeps people from getting help? </a:t>
            </a:r>
          </a:p>
          <a:p>
            <a:pPr marL="0" indent="0" algn="l" eaLnBrk="1" hangingPunct="1">
              <a:buSzPct val="85000"/>
              <a:buNone/>
            </a:pPr>
            <a:r>
              <a:rPr lang="en-US" altLang="en-US" sz="1200" dirty="0" smtClean="0"/>
              <a:t>Why is it worth it to get help?</a:t>
            </a:r>
            <a:endParaRPr lang="en-US" altLang="en-US" sz="1200" dirty="0" smtClean="0">
              <a:solidFill>
                <a:srgbClr val="00206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altLang="en-US" dirty="0" smtClean="0"/>
          </a:p>
        </p:txBody>
      </p:sp>
    </p:spTree>
    <p:extLst>
      <p:ext uri="{BB962C8B-B14F-4D97-AF65-F5344CB8AC3E}">
        <p14:creationId xmlns:p14="http://schemas.microsoft.com/office/powerpoint/2010/main" val="111224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E483F76-308C-40E8-A7D0-B20DBEF20319}" type="slidenum">
              <a:rPr lang="en-US" smtClean="0"/>
              <a:t>‹#›</a:t>
            </a:fld>
            <a:endParaRPr lang="en-US"/>
          </a:p>
        </p:txBody>
      </p:sp>
      <p:sp>
        <p:nvSpPr>
          <p:cNvPr id="8" name="TextBox 2"/>
          <p:cNvSpPr txBox="1">
            <a:spLocks noChangeArrowheads="1"/>
          </p:cNvSpPr>
          <p:nvPr userDrawn="1"/>
        </p:nvSpPr>
        <p:spPr bwMode="auto">
          <a:xfrm>
            <a:off x="228600" y="6572745"/>
            <a:ext cx="6598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200" dirty="0">
                <a:solidFill>
                  <a:schemeClr val="bg1"/>
                </a:solidFill>
                <a:latin typeface="Calibri" charset="0"/>
                <a:cs typeface="Calibri" charset="0"/>
              </a:rPr>
              <a:t>© 2014</a:t>
            </a:r>
          </a:p>
        </p:txBody>
      </p:sp>
    </p:spTree>
    <p:extLst>
      <p:ext uri="{BB962C8B-B14F-4D97-AF65-F5344CB8AC3E}">
        <p14:creationId xmlns:p14="http://schemas.microsoft.com/office/powerpoint/2010/main" val="208585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178025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295400"/>
            <a:ext cx="3429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295400"/>
            <a:ext cx="3429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08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9184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52488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29660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161618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193394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178045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317034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81000" y="6487792"/>
            <a:ext cx="2133600" cy="365125"/>
          </a:xfrm>
          <a:prstGeom prst="rect">
            <a:avLst/>
          </a:prstGeom>
        </p:spPr>
        <p:txBody>
          <a:bodyPr/>
          <a:lstStyle/>
          <a:p>
            <a:fld id="{E05F1D0A-AC47-480A-AFD8-C6975411AC49}" type="datetimeFigureOut">
              <a:rPr lang="en-US" smtClean="0"/>
              <a:t>10/3/2016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E483F76-308C-40E8-A7D0-B20DBEF20319}" type="slidenum">
              <a:rPr lang="en-US" smtClean="0"/>
              <a:t>‹#›</a:t>
            </a:fld>
            <a:endParaRPr lang="en-US"/>
          </a:p>
        </p:txBody>
      </p:sp>
    </p:spTree>
    <p:extLst>
      <p:ext uri="{BB962C8B-B14F-4D97-AF65-F5344CB8AC3E}">
        <p14:creationId xmlns:p14="http://schemas.microsoft.com/office/powerpoint/2010/main" val="292710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294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4E483F76-308C-40E8-A7D0-B20DBEF20319}" type="slidenum">
              <a:rPr lang="en-US" smtClean="0"/>
              <a:pPr/>
              <a:t>‹#›</a:t>
            </a:fld>
            <a:endParaRPr lang="en-US" dirty="0"/>
          </a:p>
        </p:txBody>
      </p:sp>
      <p:sp>
        <p:nvSpPr>
          <p:cNvPr id="8" name="TextBox 2"/>
          <p:cNvSpPr txBox="1">
            <a:spLocks noChangeArrowheads="1"/>
          </p:cNvSpPr>
          <p:nvPr userDrawn="1"/>
        </p:nvSpPr>
        <p:spPr bwMode="auto">
          <a:xfrm>
            <a:off x="228600" y="6504801"/>
            <a:ext cx="6598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200" dirty="0">
                <a:solidFill>
                  <a:schemeClr val="bg1"/>
                </a:solidFill>
                <a:latin typeface="Calibri" charset="0"/>
                <a:cs typeface="Calibri" charset="0"/>
              </a:rPr>
              <a:t>© 2014</a:t>
            </a:r>
          </a:p>
        </p:txBody>
      </p:sp>
      <p:pic>
        <p:nvPicPr>
          <p:cNvPr id="4" name="Picture 3"/>
          <p:cNvPicPr>
            <a:picLocks noChangeAspect="1"/>
          </p:cNvPicPr>
          <p:nvPr userDrawn="1"/>
        </p:nvPicPr>
        <p:blipFill>
          <a:blip r:embed="rId13"/>
          <a:stretch>
            <a:fillRect/>
          </a:stretch>
        </p:blipFill>
        <p:spPr>
          <a:xfrm>
            <a:off x="-397" y="-297"/>
            <a:ext cx="9144793" cy="6858594"/>
          </a:xfrm>
          <a:prstGeom prst="rect">
            <a:avLst/>
          </a:prstGeom>
        </p:spPr>
      </p:pic>
    </p:spTree>
    <p:extLst>
      <p:ext uri="{BB962C8B-B14F-4D97-AF65-F5344CB8AC3E}">
        <p14:creationId xmlns:p14="http://schemas.microsoft.com/office/powerpoint/2010/main" val="54350164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a:solidFill>
            <a:srgbClr val="3C9E7F"/>
          </a:solidFill>
          <a:latin typeface="+mj-lt"/>
          <a:ea typeface="+mj-ea"/>
          <a:cs typeface="+mj-cs"/>
        </a:defRPr>
      </a:lvl1pPr>
    </p:titleStyle>
    <p:bodyStyle>
      <a:lvl1pPr marL="342900" indent="-342900" algn="l" defTabSz="914400" rtl="0" eaLnBrk="1" latinLnBrk="0" hangingPunct="1">
        <a:spcBef>
          <a:spcPct val="20000"/>
        </a:spcBef>
        <a:spcAft>
          <a:spcPts val="1200"/>
        </a:spcAft>
        <a:buFont typeface="Arial" panose="020B0604020202020204"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zjBHaT6ht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133600" y="1820612"/>
            <a:ext cx="5743574" cy="2286000"/>
          </a:xfrm>
          <a:noFill/>
        </p:spPr>
        <p:txBody>
          <a:bodyPr/>
          <a:lstStyle/>
          <a:p>
            <a:pPr eaLnBrk="1" hangingPunct="1"/>
            <a:r>
              <a:rPr lang="en-US" altLang="en-US" sz="4800" dirty="0" smtClean="0">
                <a:solidFill>
                  <a:srgbClr val="537B85"/>
                </a:solidFill>
              </a:rPr>
              <a:t>Peer to Peer Training</a:t>
            </a:r>
            <a:br>
              <a:rPr lang="en-US" altLang="en-US" sz="4800" dirty="0" smtClean="0">
                <a:solidFill>
                  <a:srgbClr val="537B85"/>
                </a:solidFill>
              </a:rPr>
            </a:br>
            <a:r>
              <a:rPr lang="en-US" sz="2800" dirty="0" smtClean="0"/>
              <a:t>A Peer’s Role in Youth Suicide Prevention</a:t>
            </a:r>
            <a:endParaRPr lang="en-US" altLang="en-US" sz="2800" b="1" dirty="0" smtClean="0"/>
          </a:p>
        </p:txBody>
      </p:sp>
      <p:sp>
        <p:nvSpPr>
          <p:cNvPr id="2053" name="Rectangle 7"/>
          <p:cNvSpPr>
            <a:spLocks noChangeArrowheads="1"/>
          </p:cNvSpPr>
          <p:nvPr/>
        </p:nvSpPr>
        <p:spPr bwMode="auto">
          <a:xfrm>
            <a:off x="0" y="198437"/>
            <a:ext cx="1295400" cy="6400800"/>
          </a:xfrm>
          <a:prstGeom prst="rect">
            <a:avLst/>
          </a:prstGeom>
          <a:solidFill>
            <a:srgbClr val="537B8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Verdana" pitchFamily="34" charset="0"/>
              </a:defRPr>
            </a:lvl1pPr>
            <a:lvl2pPr marL="742950" indent="-285750" eaLnBrk="0" hangingPunct="0">
              <a:buChar char="–"/>
              <a:defRPr sz="2000">
                <a:solidFill>
                  <a:schemeClr val="tx1"/>
                </a:solidFill>
                <a:latin typeface="Verdana" pitchFamily="34" charset="0"/>
              </a:defRPr>
            </a:lvl2pPr>
            <a:lvl3pPr marL="1143000" indent="-228600" eaLnBrk="0" hangingPunct="0">
              <a:defRPr sz="2100">
                <a:solidFill>
                  <a:schemeClr val="tx1"/>
                </a:solidFill>
                <a:latin typeface="Verdana" pitchFamily="34" charset="0"/>
              </a:defRPr>
            </a:lvl3pPr>
            <a:lvl4pPr marL="1600200" indent="-228600" eaLnBrk="0" hangingPunct="0">
              <a:buChar char="–"/>
              <a:defRPr sz="1900">
                <a:solidFill>
                  <a:schemeClr val="tx1"/>
                </a:solidFill>
                <a:latin typeface="Verdana" pitchFamily="34" charset="0"/>
              </a:defRPr>
            </a:lvl4pPr>
            <a:lvl5pPr marL="2057400" indent="-228600" eaLnBrk="0" hangingPunct="0">
              <a:buChar char="»"/>
              <a:defRPr sz="1900">
                <a:solidFill>
                  <a:schemeClr val="tx1"/>
                </a:solidFill>
                <a:latin typeface="Verdana" pitchFamily="34" charset="0"/>
              </a:defRPr>
            </a:lvl5pPr>
            <a:lvl6pPr marL="2514600" indent="-228600" eaLnBrk="0" fontAlgn="base" hangingPunct="0">
              <a:spcBef>
                <a:spcPct val="20000"/>
              </a:spcBef>
              <a:spcAft>
                <a:spcPct val="0"/>
              </a:spcAft>
              <a:buChar char="»"/>
              <a:defRPr sz="1900">
                <a:solidFill>
                  <a:schemeClr val="tx1"/>
                </a:solidFill>
                <a:latin typeface="Verdana" pitchFamily="34" charset="0"/>
              </a:defRPr>
            </a:lvl6pPr>
            <a:lvl7pPr marL="2971800" indent="-228600" eaLnBrk="0" fontAlgn="base" hangingPunct="0">
              <a:spcBef>
                <a:spcPct val="20000"/>
              </a:spcBef>
              <a:spcAft>
                <a:spcPct val="0"/>
              </a:spcAft>
              <a:buChar char="»"/>
              <a:defRPr sz="1900">
                <a:solidFill>
                  <a:schemeClr val="tx1"/>
                </a:solidFill>
                <a:latin typeface="Verdana" pitchFamily="34" charset="0"/>
              </a:defRPr>
            </a:lvl7pPr>
            <a:lvl8pPr marL="3429000" indent="-228600" eaLnBrk="0" fontAlgn="base" hangingPunct="0">
              <a:spcBef>
                <a:spcPct val="20000"/>
              </a:spcBef>
              <a:spcAft>
                <a:spcPct val="0"/>
              </a:spcAft>
              <a:buChar char="»"/>
              <a:defRPr sz="1900">
                <a:solidFill>
                  <a:schemeClr val="tx1"/>
                </a:solidFill>
                <a:latin typeface="Verdana" pitchFamily="34" charset="0"/>
              </a:defRPr>
            </a:lvl8pPr>
            <a:lvl9pPr marL="3886200" indent="-228600" eaLnBrk="0" fontAlgn="base" hangingPunct="0">
              <a:spcBef>
                <a:spcPct val="20000"/>
              </a:spcBef>
              <a:spcAft>
                <a:spcPct val="0"/>
              </a:spcAft>
              <a:buChar char="»"/>
              <a:defRPr sz="1900">
                <a:solidFill>
                  <a:schemeClr val="tx1"/>
                </a:solidFill>
                <a:latin typeface="Verdana" pitchFamily="34" charset="0"/>
              </a:defRPr>
            </a:lvl9pPr>
          </a:lstStyle>
          <a:p>
            <a:pPr eaLnBrk="1" hangingPunct="1"/>
            <a:endParaRPr lang="en-US" altLang="en-US"/>
          </a:p>
        </p:txBody>
      </p:sp>
      <p:pic>
        <p:nvPicPr>
          <p:cNvPr id="2054" name="Picture 8" descr="boy_hands_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girl_rose_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girl_steps_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1"/>
          <p:cNvSpPr>
            <a:spLocks noGrp="1" noChangeArrowheads="1"/>
          </p:cNvSpPr>
          <p:nvPr>
            <p:ph type="body" idx="1"/>
          </p:nvPr>
        </p:nvSpPr>
        <p:spPr>
          <a:xfrm>
            <a:off x="2895600" y="4267200"/>
            <a:ext cx="6096000" cy="838200"/>
          </a:xfrm>
          <a:noFill/>
        </p:spPr>
        <p:txBody>
          <a:bodyPr>
            <a:normAutofit fontScale="25000" lnSpcReduction="20000"/>
          </a:bodyPr>
          <a:lstStyle/>
          <a:p>
            <a:pPr marL="0" indent="0" eaLnBrk="1" hangingPunct="1">
              <a:lnSpc>
                <a:spcPct val="80000"/>
              </a:lnSpc>
              <a:buFontTx/>
              <a:buNone/>
            </a:pPr>
            <a:endParaRPr lang="en-US" altLang="en-US" dirty="0" smtClean="0"/>
          </a:p>
          <a:p>
            <a:pPr marL="0" indent="0" eaLnBrk="1" hangingPunct="1">
              <a:lnSpc>
                <a:spcPct val="80000"/>
              </a:lnSpc>
              <a:buFontTx/>
              <a:buNone/>
            </a:pPr>
            <a:endParaRPr lang="en-US" altLang="en-US" dirty="0" smtClean="0"/>
          </a:p>
          <a:p>
            <a:pPr marL="0" indent="0" eaLnBrk="1" hangingPunct="1">
              <a:lnSpc>
                <a:spcPct val="80000"/>
              </a:lnSpc>
              <a:buFontTx/>
              <a:buNone/>
            </a:pPr>
            <a:endParaRPr lang="en-US" altLang="en-US" dirty="0" smtClean="0"/>
          </a:p>
          <a:p>
            <a:pPr marL="0" indent="0" eaLnBrk="1" hangingPunct="1">
              <a:lnSpc>
                <a:spcPct val="80000"/>
              </a:lnSpc>
              <a:buFontTx/>
              <a:buNone/>
            </a:pPr>
            <a:endParaRPr lang="en-US" altLang="en-US" dirty="0" smtClean="0"/>
          </a:p>
          <a:p>
            <a:pPr marL="0" indent="0" eaLnBrk="1" hangingPunct="1">
              <a:lnSpc>
                <a:spcPct val="80000"/>
              </a:lnSpc>
              <a:buFontTx/>
              <a:buNone/>
            </a:pPr>
            <a:r>
              <a:rPr lang="en-US" altLang="en-US" dirty="0" smtClean="0"/>
              <a:t>   </a:t>
            </a:r>
            <a:endParaRPr lang="en-US" altLang="en-US" sz="1800" dirty="0" smtClean="0"/>
          </a:p>
          <a:p>
            <a:pPr marL="0" indent="0" eaLnBrk="1" hangingPunct="1">
              <a:lnSpc>
                <a:spcPct val="80000"/>
              </a:lnSpc>
              <a:buFontTx/>
              <a:buNone/>
            </a:pPr>
            <a:r>
              <a:rPr lang="en-US" altLang="en-US" sz="1800" dirty="0" smtClean="0">
                <a:solidFill>
                  <a:srgbClr val="537B85"/>
                </a:solidFill>
              </a:rPr>
              <a:t>    </a:t>
            </a:r>
          </a:p>
          <a:p>
            <a:pPr marL="0" indent="0" eaLnBrk="1" hangingPunct="1">
              <a:lnSpc>
                <a:spcPct val="80000"/>
              </a:lnSpc>
              <a:buFontTx/>
              <a:buNone/>
            </a:pPr>
            <a:endParaRPr lang="en-US" altLang="en-US" dirty="0" smtClean="0"/>
          </a:p>
          <a:p>
            <a:pPr marL="0" indent="0" eaLnBrk="1" hangingPunct="1">
              <a:spcAft>
                <a:spcPct val="70000"/>
              </a:spcAft>
            </a:pPr>
            <a:endParaRPr lang="en-US" altLang="en-US" dirty="0" smtClean="0"/>
          </a:p>
          <a:p>
            <a:pPr marL="0" indent="0" eaLnBrk="1" hangingPunct="1">
              <a:lnSpc>
                <a:spcPct val="80000"/>
              </a:lnSpc>
              <a:spcAft>
                <a:spcPct val="50000"/>
              </a:spcAft>
            </a:pPr>
            <a:endParaRPr lang="en-US" altLang="en-US" sz="2000" dirty="0" smtClean="0"/>
          </a:p>
        </p:txBody>
      </p:sp>
    </p:spTree>
    <p:extLst>
      <p:ext uri="{BB962C8B-B14F-4D97-AF65-F5344CB8AC3E}">
        <p14:creationId xmlns:p14="http://schemas.microsoft.com/office/powerpoint/2010/main" val="4279146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35940" y="1563704"/>
            <a:ext cx="8703260" cy="4648200"/>
          </a:xfrm>
          <a:noFill/>
        </p:spPr>
        <p:txBody>
          <a:bodyPr lIns="92075" tIns="46038" rIns="92075" bIns="46038">
            <a:normAutofit/>
          </a:bodyPr>
          <a:lstStyle/>
          <a:p>
            <a:pPr eaLnBrk="1" hangingPunct="1">
              <a:buSzPct val="85000"/>
            </a:pPr>
            <a:r>
              <a:rPr lang="en-US" altLang="en-US" sz="3200" dirty="0" smtClean="0">
                <a:solidFill>
                  <a:srgbClr val="002060"/>
                </a:solidFill>
              </a:rPr>
              <a:t>Safe, confidential place to talk</a:t>
            </a:r>
          </a:p>
          <a:p>
            <a:pPr eaLnBrk="1" hangingPunct="1">
              <a:buSzPct val="85000"/>
            </a:pPr>
            <a:r>
              <a:rPr lang="en-US" altLang="en-US" sz="3200" dirty="0" smtClean="0">
                <a:solidFill>
                  <a:srgbClr val="002060"/>
                </a:solidFill>
              </a:rPr>
              <a:t> Get an outside opinion</a:t>
            </a:r>
          </a:p>
          <a:p>
            <a:pPr eaLnBrk="1" hangingPunct="1">
              <a:buSzPct val="85000"/>
            </a:pPr>
            <a:r>
              <a:rPr lang="en-US" altLang="en-US" sz="3200" dirty="0" smtClean="0">
                <a:solidFill>
                  <a:srgbClr val="002060"/>
                </a:solidFill>
              </a:rPr>
              <a:t> Learn new coping skills</a:t>
            </a:r>
          </a:p>
          <a:p>
            <a:pPr eaLnBrk="1" hangingPunct="1">
              <a:buSzPct val="85000"/>
            </a:pPr>
            <a:r>
              <a:rPr lang="en-US" altLang="en-US" sz="3200" dirty="0" smtClean="0">
                <a:solidFill>
                  <a:srgbClr val="002060"/>
                </a:solidFill>
              </a:rPr>
              <a:t> Get the care and support you need</a:t>
            </a:r>
          </a:p>
          <a:p>
            <a:pPr marL="0" indent="0" eaLnBrk="1" hangingPunct="1">
              <a:buSzPct val="85000"/>
              <a:buNone/>
            </a:pPr>
            <a:endParaRPr lang="en-US" altLang="en-US" sz="2800" dirty="0" smtClean="0">
              <a:solidFill>
                <a:srgbClr val="002060"/>
              </a:solidFill>
              <a:hlinkClick r:id="rId3"/>
            </a:endParaRPr>
          </a:p>
          <a:p>
            <a:pPr marL="0" indent="0" eaLnBrk="1" hangingPunct="1">
              <a:buSzPct val="85000"/>
              <a:buNone/>
            </a:pPr>
            <a:r>
              <a:rPr lang="en-US" altLang="en-US" sz="2800" dirty="0" smtClean="0">
                <a:solidFill>
                  <a:srgbClr val="002060"/>
                </a:solidFill>
                <a:hlinkClick r:id="rId3"/>
              </a:rPr>
              <a:t>https</a:t>
            </a:r>
            <a:r>
              <a:rPr lang="en-US" altLang="en-US" sz="2800" dirty="0">
                <a:solidFill>
                  <a:srgbClr val="002060"/>
                </a:solidFill>
                <a:hlinkClick r:id="rId3"/>
              </a:rPr>
              <a:t>://</a:t>
            </a:r>
            <a:r>
              <a:rPr lang="en-US" altLang="en-US" sz="2800" dirty="0" smtClean="0">
                <a:solidFill>
                  <a:srgbClr val="002060"/>
                </a:solidFill>
                <a:hlinkClick r:id="rId3"/>
              </a:rPr>
              <a:t>www.youtube.com/watch?v=XzjBHaT6htU</a:t>
            </a:r>
            <a:endParaRPr lang="en-US" altLang="en-US" sz="2800" dirty="0" smtClean="0">
              <a:solidFill>
                <a:srgbClr val="002060"/>
              </a:solidFill>
            </a:endParaRPr>
          </a:p>
        </p:txBody>
      </p:sp>
      <p:sp>
        <p:nvSpPr>
          <p:cNvPr id="5123" name="Rectangle 4"/>
          <p:cNvSpPr>
            <a:spLocks noGrp="1" noChangeArrowheads="1"/>
          </p:cNvSpPr>
          <p:nvPr>
            <p:ph type="title"/>
          </p:nvPr>
        </p:nvSpPr>
        <p:spPr>
          <a:xfrm>
            <a:off x="850232" y="220980"/>
            <a:ext cx="7543800" cy="1295400"/>
          </a:xfrm>
        </p:spPr>
        <p:txBody>
          <a:bodyPr/>
          <a:lstStyle/>
          <a:p>
            <a:pPr eaLnBrk="1" hangingPunct="1"/>
            <a:r>
              <a:rPr lang="en-US" altLang="en-US" sz="4000" dirty="0" smtClean="0">
                <a:solidFill>
                  <a:srgbClr val="537B85"/>
                </a:solidFill>
              </a:rPr>
              <a:t>Getting Help for Depression</a:t>
            </a:r>
          </a:p>
        </p:txBody>
      </p:sp>
      <p:pic>
        <p:nvPicPr>
          <p:cNvPr id="2052" name="Picture 4" descr="C:\Users\Phoebe\AppData\Local\Microsoft\Windows\Temporary Internet Files\Content.IE5\YAZYEI3C\MP9004225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40" y="220980"/>
            <a:ext cx="140452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oebe\AppData\Local\Microsoft\Windows\Temporary Internet Files\Content.IE5\TVO815XL\MC9004348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5720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3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r>
              <a:rPr lang="en-US" sz="4900" dirty="0">
                <a:solidFill>
                  <a:srgbClr val="002060"/>
                </a:solidFill>
              </a:rPr>
              <a:t>Suicide </a:t>
            </a:r>
            <a:r>
              <a:rPr lang="en-US" sz="4900" dirty="0" smtClean="0">
                <a:solidFill>
                  <a:srgbClr val="002060"/>
                </a:solidFill>
              </a:rPr>
              <a:t>Risk</a:t>
            </a:r>
            <a:r>
              <a:rPr lang="en-US" sz="4900" dirty="0">
                <a:solidFill>
                  <a:srgbClr val="002060"/>
                </a:solidFill>
              </a:rPr>
              <a:t>: </a:t>
            </a:r>
            <a:r>
              <a:rPr lang="en-US" sz="4900" dirty="0" smtClean="0">
                <a:solidFill>
                  <a:srgbClr val="002060"/>
                </a:solidFill>
              </a:rPr>
              <a:t/>
            </a:r>
            <a:br>
              <a:rPr lang="en-US" sz="4900" dirty="0" smtClean="0">
                <a:solidFill>
                  <a:srgbClr val="002060"/>
                </a:solidFill>
              </a:rPr>
            </a:br>
            <a:r>
              <a:rPr lang="en-US" sz="4900" dirty="0" smtClean="0">
                <a:solidFill>
                  <a:srgbClr val="006666"/>
                </a:solidFill>
              </a:rPr>
              <a:t>Who </a:t>
            </a:r>
            <a:r>
              <a:rPr lang="en-US" sz="4900" dirty="0">
                <a:solidFill>
                  <a:srgbClr val="006666"/>
                </a:solidFill>
              </a:rPr>
              <a:t>is more vulnerable?</a:t>
            </a:r>
          </a:p>
        </p:txBody>
      </p:sp>
      <p:sp>
        <p:nvSpPr>
          <p:cNvPr id="3" name="Content Placeholder 2"/>
          <p:cNvSpPr>
            <a:spLocks noGrp="1"/>
          </p:cNvSpPr>
          <p:nvPr>
            <p:ph idx="1"/>
          </p:nvPr>
        </p:nvSpPr>
        <p:spPr>
          <a:xfrm>
            <a:off x="457200" y="1752600"/>
            <a:ext cx="8382000" cy="4343400"/>
          </a:xfrm>
        </p:spPr>
        <p:txBody>
          <a:bodyPr>
            <a:normAutofit lnSpcReduction="10000"/>
          </a:bodyPr>
          <a:lstStyle/>
          <a:p>
            <a:pPr>
              <a:buFont typeface="Wingdings" panose="05000000000000000000" pitchFamily="2" charset="2"/>
              <a:buChar char="q"/>
            </a:pPr>
            <a:r>
              <a:rPr lang="en-US" sz="2800" dirty="0" smtClean="0">
                <a:solidFill>
                  <a:srgbClr val="002060"/>
                </a:solidFill>
              </a:rPr>
              <a:t>People </a:t>
            </a:r>
            <a:r>
              <a:rPr lang="en-US" sz="2800" dirty="0">
                <a:solidFill>
                  <a:srgbClr val="002060"/>
                </a:solidFill>
              </a:rPr>
              <a:t>with depression and other </a:t>
            </a:r>
            <a:r>
              <a:rPr lang="en-US" sz="2800" dirty="0" smtClean="0">
                <a:solidFill>
                  <a:srgbClr val="002060"/>
                </a:solidFill>
              </a:rPr>
              <a:t>mental </a:t>
            </a:r>
            <a:r>
              <a:rPr lang="en-US" sz="2800" dirty="0">
                <a:solidFill>
                  <a:srgbClr val="002060"/>
                </a:solidFill>
              </a:rPr>
              <a:t>health </a:t>
            </a:r>
            <a:r>
              <a:rPr lang="en-US" sz="2800" dirty="0" smtClean="0">
                <a:solidFill>
                  <a:srgbClr val="002060"/>
                </a:solidFill>
              </a:rPr>
              <a:t>    issues</a:t>
            </a:r>
          </a:p>
          <a:p>
            <a:pPr>
              <a:buFont typeface="Wingdings" panose="05000000000000000000" pitchFamily="2" charset="2"/>
              <a:buChar char="q"/>
            </a:pPr>
            <a:r>
              <a:rPr lang="en-US" sz="2800" dirty="0" smtClean="0">
                <a:solidFill>
                  <a:srgbClr val="002060"/>
                </a:solidFill>
              </a:rPr>
              <a:t>LGBTQ youth</a:t>
            </a:r>
          </a:p>
          <a:p>
            <a:pPr>
              <a:buFont typeface="Wingdings" panose="05000000000000000000" pitchFamily="2" charset="2"/>
              <a:buChar char="q"/>
            </a:pPr>
            <a:r>
              <a:rPr lang="en-US" sz="2800" dirty="0" smtClean="0">
                <a:solidFill>
                  <a:srgbClr val="002060"/>
                </a:solidFill>
              </a:rPr>
              <a:t>Boys </a:t>
            </a:r>
            <a:r>
              <a:rPr lang="en-US" sz="2800" dirty="0">
                <a:solidFill>
                  <a:srgbClr val="002060"/>
                </a:solidFill>
              </a:rPr>
              <a:t>and </a:t>
            </a:r>
            <a:r>
              <a:rPr lang="en-US" sz="2800" dirty="0" smtClean="0">
                <a:solidFill>
                  <a:srgbClr val="002060"/>
                </a:solidFill>
              </a:rPr>
              <a:t>men</a:t>
            </a:r>
          </a:p>
          <a:p>
            <a:pPr>
              <a:buFont typeface="Wingdings" panose="05000000000000000000" pitchFamily="2" charset="2"/>
              <a:buChar char="q"/>
            </a:pPr>
            <a:r>
              <a:rPr lang="en-US" sz="2800" dirty="0" smtClean="0">
                <a:solidFill>
                  <a:srgbClr val="002060"/>
                </a:solidFill>
              </a:rPr>
              <a:t>Youth </a:t>
            </a:r>
            <a:r>
              <a:rPr lang="en-US" sz="2800" dirty="0">
                <a:solidFill>
                  <a:srgbClr val="002060"/>
                </a:solidFill>
              </a:rPr>
              <a:t>who abuse alcohol or </a:t>
            </a:r>
            <a:r>
              <a:rPr lang="en-US" sz="2800" dirty="0" smtClean="0">
                <a:solidFill>
                  <a:srgbClr val="002060"/>
                </a:solidFill>
              </a:rPr>
              <a:t>drugs</a:t>
            </a:r>
          </a:p>
          <a:p>
            <a:pPr>
              <a:buFont typeface="Wingdings" panose="05000000000000000000" pitchFamily="2" charset="2"/>
              <a:buChar char="q"/>
            </a:pPr>
            <a:r>
              <a:rPr lang="en-US" sz="2800" dirty="0" smtClean="0">
                <a:solidFill>
                  <a:srgbClr val="002060"/>
                </a:solidFill>
              </a:rPr>
              <a:t>Native </a:t>
            </a:r>
            <a:r>
              <a:rPr lang="en-US" sz="2800" dirty="0">
                <a:solidFill>
                  <a:srgbClr val="002060"/>
                </a:solidFill>
              </a:rPr>
              <a:t>American </a:t>
            </a:r>
            <a:r>
              <a:rPr lang="en-US" sz="2800" dirty="0" smtClean="0">
                <a:solidFill>
                  <a:srgbClr val="002060"/>
                </a:solidFill>
              </a:rPr>
              <a:t>youth</a:t>
            </a:r>
          </a:p>
          <a:p>
            <a:pPr>
              <a:buFont typeface="Wingdings" panose="05000000000000000000" pitchFamily="2" charset="2"/>
              <a:buChar char="q"/>
            </a:pPr>
            <a:r>
              <a:rPr lang="en-US" sz="2800" dirty="0" smtClean="0">
                <a:solidFill>
                  <a:srgbClr val="002060"/>
                </a:solidFill>
              </a:rPr>
              <a:t>People who’ve </a:t>
            </a:r>
            <a:r>
              <a:rPr lang="en-US" sz="2800" dirty="0">
                <a:solidFill>
                  <a:srgbClr val="002060"/>
                </a:solidFill>
              </a:rPr>
              <a:t>experienced </a:t>
            </a:r>
            <a:r>
              <a:rPr lang="en-US" sz="2800" dirty="0" smtClean="0">
                <a:solidFill>
                  <a:srgbClr val="002060"/>
                </a:solidFill>
              </a:rPr>
              <a:t>abuse or trauma</a:t>
            </a:r>
          </a:p>
          <a:p>
            <a:endParaRPr lang="en-US" dirty="0">
              <a:solidFill>
                <a:srgbClr val="002060"/>
              </a:solidFill>
            </a:endParaRPr>
          </a:p>
        </p:txBody>
      </p:sp>
    </p:spTree>
    <p:extLst>
      <p:ext uri="{BB962C8B-B14F-4D97-AF65-F5344CB8AC3E}">
        <p14:creationId xmlns:p14="http://schemas.microsoft.com/office/powerpoint/2010/main" val="71548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2" y="419100"/>
            <a:ext cx="8991600" cy="1143000"/>
          </a:xfrm>
        </p:spPr>
        <p:txBody>
          <a:bodyPr>
            <a:noAutofit/>
          </a:bodyPr>
          <a:lstStyle/>
          <a:p>
            <a:r>
              <a:rPr lang="en-US" sz="4000" dirty="0" smtClean="0">
                <a:solidFill>
                  <a:srgbClr val="002060"/>
                </a:solidFill>
              </a:rPr>
              <a:t>Suicide Risk:</a:t>
            </a:r>
            <a:r>
              <a:rPr lang="en-US" sz="4000" dirty="0" smtClean="0">
                <a:solidFill>
                  <a:srgbClr val="537B85"/>
                </a:solidFill>
              </a:rPr>
              <a:t/>
            </a:r>
            <a:br>
              <a:rPr lang="en-US" sz="4000" dirty="0" smtClean="0">
                <a:solidFill>
                  <a:srgbClr val="537B85"/>
                </a:solidFill>
              </a:rPr>
            </a:br>
            <a:r>
              <a:rPr lang="en-US" sz="4000" dirty="0" smtClean="0">
                <a:solidFill>
                  <a:srgbClr val="537B85"/>
                </a:solidFill>
              </a:rPr>
              <a:t>What experiences might be triggers?</a:t>
            </a:r>
            <a:endParaRPr lang="en-US" sz="4000" dirty="0">
              <a:solidFill>
                <a:srgbClr val="537B85"/>
              </a:solidFill>
            </a:endParaRPr>
          </a:p>
        </p:txBody>
      </p:sp>
      <p:sp>
        <p:nvSpPr>
          <p:cNvPr id="3" name="Content Placeholder 2"/>
          <p:cNvSpPr>
            <a:spLocks noGrp="1"/>
          </p:cNvSpPr>
          <p:nvPr>
            <p:ph idx="1"/>
          </p:nvPr>
        </p:nvSpPr>
        <p:spPr>
          <a:xfrm>
            <a:off x="381000" y="1828800"/>
            <a:ext cx="8458200" cy="4343400"/>
          </a:xfrm>
        </p:spPr>
        <p:txBody>
          <a:bodyPr>
            <a:normAutofit lnSpcReduction="10000"/>
          </a:bodyPr>
          <a:lstStyle/>
          <a:p>
            <a:pPr>
              <a:buFont typeface="Wingdings" panose="05000000000000000000" pitchFamily="2" charset="2"/>
              <a:buChar char="q"/>
            </a:pPr>
            <a:r>
              <a:rPr lang="en-US" sz="2800" dirty="0" smtClean="0">
                <a:solidFill>
                  <a:srgbClr val="002060"/>
                </a:solidFill>
              </a:rPr>
              <a:t> Ongoing </a:t>
            </a:r>
            <a:r>
              <a:rPr lang="en-US" sz="2800" dirty="0">
                <a:solidFill>
                  <a:srgbClr val="002060"/>
                </a:solidFill>
              </a:rPr>
              <a:t>Stress – bullying</a:t>
            </a:r>
            <a:r>
              <a:rPr lang="en-US" sz="2800" dirty="0" smtClean="0">
                <a:solidFill>
                  <a:srgbClr val="002060"/>
                </a:solidFill>
              </a:rPr>
              <a:t>, abuse, isolation</a:t>
            </a:r>
          </a:p>
          <a:p>
            <a:pPr>
              <a:buFont typeface="Wingdings" panose="05000000000000000000" pitchFamily="2" charset="2"/>
              <a:buChar char="q"/>
            </a:pPr>
            <a:r>
              <a:rPr lang="en-US" sz="2800" dirty="0" smtClean="0">
                <a:solidFill>
                  <a:srgbClr val="002060"/>
                </a:solidFill>
              </a:rPr>
              <a:t> Death </a:t>
            </a:r>
            <a:r>
              <a:rPr lang="en-US" dirty="0" smtClean="0">
                <a:solidFill>
                  <a:srgbClr val="002060"/>
                </a:solidFill>
              </a:rPr>
              <a:t>– </a:t>
            </a:r>
            <a:r>
              <a:rPr lang="en-US" sz="2800" dirty="0" smtClean="0">
                <a:solidFill>
                  <a:srgbClr val="002060"/>
                </a:solidFill>
              </a:rPr>
              <a:t>family/community member, friend, pet</a:t>
            </a:r>
          </a:p>
          <a:p>
            <a:pPr>
              <a:buFont typeface="Wingdings" panose="05000000000000000000" pitchFamily="2" charset="2"/>
              <a:buChar char="q"/>
            </a:pPr>
            <a:r>
              <a:rPr lang="en-US" sz="2800" dirty="0" smtClean="0">
                <a:solidFill>
                  <a:srgbClr val="002060"/>
                </a:solidFill>
              </a:rPr>
              <a:t> Breakup</a:t>
            </a:r>
          </a:p>
          <a:p>
            <a:pPr>
              <a:buFont typeface="Wingdings" panose="05000000000000000000" pitchFamily="2" charset="2"/>
              <a:buChar char="q"/>
            </a:pPr>
            <a:r>
              <a:rPr lang="en-US" sz="2800" dirty="0" smtClean="0">
                <a:solidFill>
                  <a:srgbClr val="002060"/>
                </a:solidFill>
              </a:rPr>
              <a:t> Family Conflict </a:t>
            </a:r>
            <a:r>
              <a:rPr lang="en-US" dirty="0" smtClean="0">
                <a:solidFill>
                  <a:srgbClr val="002060"/>
                </a:solidFill>
              </a:rPr>
              <a:t>– </a:t>
            </a:r>
            <a:r>
              <a:rPr lang="en-US" sz="2800" dirty="0">
                <a:solidFill>
                  <a:srgbClr val="002060"/>
                </a:solidFill>
              </a:rPr>
              <a:t>c</a:t>
            </a:r>
            <a:r>
              <a:rPr lang="en-US" sz="2800" dirty="0" smtClean="0">
                <a:solidFill>
                  <a:srgbClr val="002060"/>
                </a:solidFill>
              </a:rPr>
              <a:t>hronic and persistent</a:t>
            </a:r>
          </a:p>
          <a:p>
            <a:pPr>
              <a:buFont typeface="Wingdings" panose="05000000000000000000" pitchFamily="2" charset="2"/>
              <a:buChar char="q"/>
            </a:pPr>
            <a:r>
              <a:rPr lang="en-US" sz="2800" dirty="0" smtClean="0">
                <a:solidFill>
                  <a:srgbClr val="002060"/>
                </a:solidFill>
              </a:rPr>
              <a:t> Another stressful event </a:t>
            </a:r>
            <a:r>
              <a:rPr lang="en-US" sz="2800" dirty="0">
                <a:solidFill>
                  <a:srgbClr val="002060"/>
                </a:solidFill>
              </a:rPr>
              <a:t>– Getting </a:t>
            </a:r>
            <a:r>
              <a:rPr lang="en-US" sz="2800" dirty="0" smtClean="0">
                <a:solidFill>
                  <a:srgbClr val="002060"/>
                </a:solidFill>
              </a:rPr>
              <a:t>arrested, experiencing violence, moving to a new foster home, failing a class or unplanned pregnancy</a:t>
            </a:r>
          </a:p>
          <a:p>
            <a:pPr marL="0" indent="0">
              <a:buNone/>
            </a:pPr>
            <a:endParaRPr lang="en-US" dirty="0"/>
          </a:p>
        </p:txBody>
      </p:sp>
      <p:pic>
        <p:nvPicPr>
          <p:cNvPr id="1027" name="Picture 3" descr="C:\Users\Phoebe\AppData\Local\Microsoft\Windows\Temporary Internet Files\Content.IE5\BNIAUZMI\MP900439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865" y="2971800"/>
            <a:ext cx="2321767"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6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537B85"/>
                </a:solidFill>
              </a:rPr>
              <a:t>Signs of Suicidal Thinking </a:t>
            </a:r>
            <a:r>
              <a:rPr lang="en-US" sz="2800" dirty="0">
                <a:solidFill>
                  <a:srgbClr val="002060"/>
                </a:solidFill>
              </a:rPr>
              <a:t/>
            </a:r>
            <a:br>
              <a:rPr lang="en-US" sz="2800" dirty="0">
                <a:solidFill>
                  <a:srgbClr val="002060"/>
                </a:solidFill>
              </a:rPr>
            </a:br>
            <a:r>
              <a:rPr lang="en-US" sz="4800" dirty="0" smtClean="0">
                <a:solidFill>
                  <a:srgbClr val="C00000"/>
                </a:solidFill>
                <a:latin typeface="Goudy Stout" pitchFamily="18" charset="0"/>
              </a:rPr>
              <a:t>FACTS</a:t>
            </a:r>
            <a:endParaRPr lang="en-US" sz="4800" dirty="0">
              <a:solidFill>
                <a:srgbClr val="C00000"/>
              </a:solidFill>
              <a:latin typeface="Goudy Stout" pitchFamily="18" charset="0"/>
            </a:endParaRPr>
          </a:p>
        </p:txBody>
      </p:sp>
      <p:sp>
        <p:nvSpPr>
          <p:cNvPr id="3" name="Content Placeholder 2"/>
          <p:cNvSpPr>
            <a:spLocks noGrp="1"/>
          </p:cNvSpPr>
          <p:nvPr>
            <p:ph idx="1"/>
          </p:nvPr>
        </p:nvSpPr>
        <p:spPr>
          <a:xfrm>
            <a:off x="76200" y="1774575"/>
            <a:ext cx="8763000" cy="5257800"/>
          </a:xfrm>
        </p:spPr>
        <p:txBody>
          <a:bodyPr>
            <a:noAutofit/>
          </a:bodyPr>
          <a:lstStyle/>
          <a:p>
            <a:pPr>
              <a:spcBef>
                <a:spcPts val="600"/>
              </a:spcBef>
              <a:buNone/>
            </a:pPr>
            <a:r>
              <a:rPr lang="en-US" sz="2000" dirty="0">
                <a:solidFill>
                  <a:srgbClr val="3333CC"/>
                </a:solidFill>
                <a:latin typeface="Goudy Stout" pitchFamily="16" charset="0"/>
              </a:rPr>
              <a:t> </a:t>
            </a:r>
            <a:r>
              <a:rPr lang="en-US" sz="2400" dirty="0" smtClean="0">
                <a:solidFill>
                  <a:srgbClr val="537B85"/>
                </a:solidFill>
                <a:latin typeface="Goudy Stout" pitchFamily="16" charset="0"/>
              </a:rPr>
              <a:t>F</a:t>
            </a:r>
            <a:r>
              <a:rPr lang="en-US" sz="2400" dirty="0" smtClean="0">
                <a:solidFill>
                  <a:srgbClr val="000000"/>
                </a:solidFill>
              </a:rPr>
              <a:t>eelings</a:t>
            </a:r>
            <a:r>
              <a:rPr lang="en-US" sz="2000" dirty="0" smtClean="0">
                <a:solidFill>
                  <a:srgbClr val="000000"/>
                </a:solidFill>
              </a:rPr>
              <a:t>:  Sad</a:t>
            </a:r>
            <a:r>
              <a:rPr lang="en-US" sz="2000" dirty="0">
                <a:solidFill>
                  <a:srgbClr val="000000"/>
                </a:solidFill>
              </a:rPr>
              <a:t>, lonely, hopeless, in pain, moody, irritable, increased depression</a:t>
            </a:r>
          </a:p>
          <a:p>
            <a:pPr>
              <a:spcBef>
                <a:spcPts val="600"/>
              </a:spcBef>
              <a:buNone/>
            </a:pPr>
            <a:r>
              <a:rPr lang="en-US" sz="2000" dirty="0">
                <a:solidFill>
                  <a:srgbClr val="3333CC"/>
                </a:solidFill>
                <a:latin typeface="Goudy Stout" pitchFamily="16" charset="0"/>
              </a:rPr>
              <a:t> </a:t>
            </a:r>
            <a:r>
              <a:rPr lang="en-US" sz="2400" dirty="0" smtClean="0">
                <a:solidFill>
                  <a:srgbClr val="537B85"/>
                </a:solidFill>
                <a:latin typeface="Goudy Stout" pitchFamily="16" charset="0"/>
              </a:rPr>
              <a:t>A</a:t>
            </a:r>
            <a:r>
              <a:rPr lang="en-US" sz="2400" dirty="0" smtClean="0">
                <a:solidFill>
                  <a:srgbClr val="000000"/>
                </a:solidFill>
              </a:rPr>
              <a:t>ctions</a:t>
            </a:r>
            <a:r>
              <a:rPr lang="en-US" sz="2000" dirty="0" smtClean="0">
                <a:solidFill>
                  <a:srgbClr val="000000"/>
                </a:solidFill>
              </a:rPr>
              <a:t>:  Pushing </a:t>
            </a:r>
            <a:r>
              <a:rPr lang="en-US" sz="2000" dirty="0">
                <a:solidFill>
                  <a:srgbClr val="000000"/>
                </a:solidFill>
              </a:rPr>
              <a:t>away friends and family, giving away important possessions, using alcohol or drugs, making unsafe decisions, making or researching suicide plans, making art or writing about death, saying goodbye</a:t>
            </a:r>
          </a:p>
          <a:p>
            <a:pPr>
              <a:spcBef>
                <a:spcPts val="600"/>
              </a:spcBef>
              <a:buNone/>
            </a:pPr>
            <a:r>
              <a:rPr lang="en-US" sz="2400" dirty="0">
                <a:solidFill>
                  <a:srgbClr val="3333CC"/>
                </a:solidFill>
                <a:latin typeface="Goudy Stout" pitchFamily="16" charset="0"/>
              </a:rPr>
              <a:t> </a:t>
            </a:r>
            <a:r>
              <a:rPr lang="en-US" sz="2400" dirty="0" smtClean="0">
                <a:solidFill>
                  <a:srgbClr val="537B85"/>
                </a:solidFill>
                <a:latin typeface="Goudy Stout" pitchFamily="16" charset="0"/>
              </a:rPr>
              <a:t>C</a:t>
            </a:r>
            <a:r>
              <a:rPr lang="en-US" sz="2400" dirty="0" smtClean="0">
                <a:solidFill>
                  <a:srgbClr val="000000"/>
                </a:solidFill>
              </a:rPr>
              <a:t>hanges</a:t>
            </a:r>
            <a:r>
              <a:rPr lang="en-US" sz="2000" dirty="0" smtClean="0">
                <a:solidFill>
                  <a:srgbClr val="000000"/>
                </a:solidFill>
              </a:rPr>
              <a:t>:  Changes </a:t>
            </a:r>
            <a:r>
              <a:rPr lang="en-US" sz="2000" dirty="0">
                <a:solidFill>
                  <a:srgbClr val="000000"/>
                </a:solidFill>
              </a:rPr>
              <a:t>in school performance, changes in appearance or hygiene, changes in personality or attitude, just not seeming like themselves</a:t>
            </a:r>
          </a:p>
          <a:p>
            <a:pPr>
              <a:spcBef>
                <a:spcPts val="600"/>
              </a:spcBef>
              <a:buNone/>
            </a:pPr>
            <a:r>
              <a:rPr lang="en-US" sz="2000" dirty="0">
                <a:solidFill>
                  <a:srgbClr val="3333CC"/>
                </a:solidFill>
                <a:latin typeface="Goudy Stout" pitchFamily="16" charset="0"/>
              </a:rPr>
              <a:t> </a:t>
            </a:r>
            <a:r>
              <a:rPr lang="en-US" sz="2400" dirty="0" smtClean="0">
                <a:solidFill>
                  <a:srgbClr val="537B85"/>
                </a:solidFill>
                <a:latin typeface="Goudy Stout" pitchFamily="16" charset="0"/>
              </a:rPr>
              <a:t>T</a:t>
            </a:r>
            <a:r>
              <a:rPr lang="en-US" sz="2400" dirty="0" smtClean="0">
                <a:solidFill>
                  <a:srgbClr val="000000"/>
                </a:solidFill>
              </a:rPr>
              <a:t>hreats:  </a:t>
            </a:r>
            <a:r>
              <a:rPr lang="en-US" sz="2000" dirty="0" smtClean="0">
                <a:solidFill>
                  <a:srgbClr val="000000"/>
                </a:solidFill>
              </a:rPr>
              <a:t>Saying </a:t>
            </a:r>
            <a:r>
              <a:rPr lang="en-US" sz="2000" dirty="0">
                <a:solidFill>
                  <a:srgbClr val="000000"/>
                </a:solidFill>
              </a:rPr>
              <a:t>they’re going to kill themselves, saying goodbye</a:t>
            </a:r>
          </a:p>
          <a:p>
            <a:pPr>
              <a:spcBef>
                <a:spcPts val="600"/>
              </a:spcBef>
              <a:buNone/>
            </a:pPr>
            <a:r>
              <a:rPr lang="en-US" sz="2000" dirty="0">
                <a:solidFill>
                  <a:srgbClr val="3333CC"/>
                </a:solidFill>
                <a:latin typeface="Goudy Stout" pitchFamily="16" charset="0"/>
              </a:rPr>
              <a:t> </a:t>
            </a:r>
            <a:r>
              <a:rPr lang="en-US" sz="2400" dirty="0" smtClean="0">
                <a:solidFill>
                  <a:srgbClr val="537B85"/>
                </a:solidFill>
                <a:latin typeface="Goudy Stout" pitchFamily="16" charset="0"/>
              </a:rPr>
              <a:t>S</a:t>
            </a:r>
            <a:r>
              <a:rPr lang="en-US" sz="2400" dirty="0" smtClean="0">
                <a:solidFill>
                  <a:srgbClr val="000000"/>
                </a:solidFill>
              </a:rPr>
              <a:t>ituations</a:t>
            </a:r>
            <a:r>
              <a:rPr lang="en-US" sz="2000" dirty="0" smtClean="0">
                <a:solidFill>
                  <a:srgbClr val="000000"/>
                </a:solidFill>
              </a:rPr>
              <a:t>:  Has </a:t>
            </a:r>
            <a:r>
              <a:rPr lang="en-US" sz="2000" dirty="0">
                <a:solidFill>
                  <a:srgbClr val="000000"/>
                </a:solidFill>
              </a:rPr>
              <a:t>the person had a crisis or trigger situation, especially in the</a:t>
            </a:r>
            <a:br>
              <a:rPr lang="en-US" sz="2000" dirty="0">
                <a:solidFill>
                  <a:srgbClr val="000000"/>
                </a:solidFill>
              </a:rPr>
            </a:br>
            <a:r>
              <a:rPr lang="en-US" sz="2000" dirty="0">
                <a:solidFill>
                  <a:srgbClr val="000000"/>
                </a:solidFill>
              </a:rPr>
              <a:t>last couple of weeks? </a:t>
            </a:r>
          </a:p>
        </p:txBody>
      </p:sp>
      <p:pic>
        <p:nvPicPr>
          <p:cNvPr id="4" name="Picture 7"/>
          <p:cNvPicPr>
            <a:picLocks noChangeAspect="1" noChangeArrowheads="1"/>
          </p:cNvPicPr>
          <p:nvPr/>
        </p:nvPicPr>
        <p:blipFill>
          <a:blip r:embed="rId3" cstate="print"/>
          <a:srcRect/>
          <a:stretch>
            <a:fillRect/>
          </a:stretch>
        </p:blipFill>
        <p:spPr>
          <a:xfrm>
            <a:off x="7620000" y="250575"/>
            <a:ext cx="1524000" cy="1524000"/>
          </a:xfrm>
          <a:prstGeom prst="rect">
            <a:avLst/>
          </a:prstGeom>
        </p:spPr>
      </p:pic>
    </p:spTree>
    <p:extLst>
      <p:ext uri="{BB962C8B-B14F-4D97-AF65-F5344CB8AC3E}">
        <p14:creationId xmlns:p14="http://schemas.microsoft.com/office/powerpoint/2010/main" val="245794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idx="1"/>
          </p:nvPr>
        </p:nvSpPr>
        <p:spPr>
          <a:xfrm>
            <a:off x="3924300" y="1638300"/>
            <a:ext cx="3200400" cy="533400"/>
          </a:xfrm>
          <a:prstGeom prst="rect">
            <a:avLst/>
          </a:prstGeom>
        </p:spPr>
        <p:txBody>
          <a:bodyPr lIns="0" tIns="0" rIns="0" bIns="0">
            <a:noAutofit/>
          </a:bodyPr>
          <a:lstStyle/>
          <a:p>
            <a:pPr marL="0" indent="0" defTabSz="365760">
              <a:spcBef>
                <a:spcPts val="0"/>
              </a:spcBef>
              <a:buClr>
                <a:srgbClr val="595959"/>
              </a:buClr>
              <a:buSzPct val="60000"/>
              <a:buNone/>
              <a:defRPr sz="1800"/>
            </a:pPr>
            <a:r>
              <a:rPr sz="2800" dirty="0" smtClean="0">
                <a:solidFill>
                  <a:srgbClr val="595959"/>
                </a:solidFill>
              </a:rPr>
              <a:t>Show </a:t>
            </a:r>
            <a:r>
              <a:rPr sz="2800" dirty="0">
                <a:solidFill>
                  <a:srgbClr val="595959"/>
                </a:solidFill>
              </a:rPr>
              <a:t>you care</a:t>
            </a:r>
            <a:r>
              <a:rPr sz="2800" dirty="0">
                <a:solidFill>
                  <a:srgbClr val="404040"/>
                </a:solidFill>
              </a:rPr>
              <a:t>	</a:t>
            </a:r>
            <a:r>
              <a:rPr sz="2160" dirty="0"/>
              <a:t>			  </a:t>
            </a:r>
          </a:p>
        </p:txBody>
      </p:sp>
      <p:sp>
        <p:nvSpPr>
          <p:cNvPr id="210" name="Shape 210"/>
          <p:cNvSpPr/>
          <p:nvPr/>
        </p:nvSpPr>
        <p:spPr>
          <a:xfrm>
            <a:off x="3886200" y="2895600"/>
            <a:ext cx="3276600" cy="8925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5700"/>
              </a:spcBef>
              <a:buClr>
                <a:srgbClr val="595959"/>
              </a:buClr>
              <a:buSzPct val="60000"/>
              <a:defRPr sz="1800"/>
            </a:pPr>
            <a:r>
              <a:rPr sz="2800" dirty="0">
                <a:solidFill>
                  <a:srgbClr val="595959"/>
                </a:solidFill>
              </a:rPr>
              <a:t>Ask the question</a:t>
            </a:r>
            <a:r>
              <a:rPr sz="2200" dirty="0">
                <a:solidFill>
                  <a:srgbClr val="595959"/>
                </a:solidFill>
              </a:rPr>
              <a:t>	</a:t>
            </a:r>
            <a:r>
              <a:rPr sz="2400" dirty="0"/>
              <a:t>	  		</a:t>
            </a:r>
          </a:p>
        </p:txBody>
      </p:sp>
      <p:sp>
        <p:nvSpPr>
          <p:cNvPr id="211" name="Shape 211"/>
          <p:cNvSpPr/>
          <p:nvPr/>
        </p:nvSpPr>
        <p:spPr>
          <a:xfrm>
            <a:off x="3962400" y="4233327"/>
            <a:ext cx="31242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06639" indent="-206639">
              <a:spcBef>
                <a:spcPts val="500"/>
              </a:spcBef>
              <a:buClr>
                <a:srgbClr val="595959"/>
              </a:buClr>
              <a:buSzPct val="60000"/>
              <a:buChar char="•"/>
              <a:defRPr sz="2200">
                <a:solidFill>
                  <a:srgbClr val="595959"/>
                </a:solidFill>
              </a:defRPr>
            </a:lvl1pPr>
          </a:lstStyle>
          <a:p>
            <a:pPr marL="0" lvl="0" indent="0">
              <a:buNone/>
              <a:defRPr sz="1800">
                <a:solidFill>
                  <a:srgbClr val="000000"/>
                </a:solidFill>
              </a:defRPr>
            </a:pPr>
            <a:r>
              <a:rPr sz="2800" dirty="0">
                <a:solidFill>
                  <a:srgbClr val="595959"/>
                </a:solidFill>
              </a:rPr>
              <a:t>Call for help</a:t>
            </a:r>
          </a:p>
        </p:txBody>
      </p:sp>
      <p:pic>
        <p:nvPicPr>
          <p:cNvPr id="213" name="image28.jpg" descr="3in1Lo.jpg"/>
          <p:cNvPicPr/>
          <p:nvPr/>
        </p:nvPicPr>
        <p:blipFill>
          <a:blip r:embed="rId2">
            <a:extLst/>
          </a:blip>
          <a:stretch>
            <a:fillRect/>
          </a:stretch>
        </p:blipFill>
        <p:spPr>
          <a:xfrm>
            <a:off x="1676400" y="1066800"/>
            <a:ext cx="1401763" cy="4206875"/>
          </a:xfrm>
          <a:prstGeom prst="rect">
            <a:avLst/>
          </a:prstGeom>
          <a:ln w="12700">
            <a:miter lim="400000"/>
          </a:ln>
        </p:spPr>
      </p:pic>
      <p:sp>
        <p:nvSpPr>
          <p:cNvPr id="214" name="Shape 214"/>
          <p:cNvSpPr/>
          <p:nvPr/>
        </p:nvSpPr>
        <p:spPr>
          <a:xfrm>
            <a:off x="838200" y="457200"/>
            <a:ext cx="7696200" cy="457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3000" b="1">
                <a:solidFill>
                  <a:srgbClr val="537B85"/>
                </a:solidFill>
              </a:defRPr>
            </a:lvl1pPr>
          </a:lstStyle>
          <a:p>
            <a:pPr lvl="0" algn="ctr">
              <a:defRPr sz="1800" b="0">
                <a:solidFill>
                  <a:srgbClr val="000000"/>
                </a:solidFill>
              </a:defRPr>
            </a:pPr>
            <a:r>
              <a:rPr sz="3000" b="1" dirty="0">
                <a:solidFill>
                  <a:srgbClr val="537B85"/>
                </a:solidFill>
              </a:rPr>
              <a:t>Youth Suicide: Intervention Steps</a:t>
            </a:r>
          </a:p>
        </p:txBody>
      </p:sp>
    </p:spTree>
    <p:extLst>
      <p:ext uri="{BB962C8B-B14F-4D97-AF65-F5344CB8AC3E}">
        <p14:creationId xmlns:p14="http://schemas.microsoft.com/office/powerpoint/2010/main" val="229990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09">
                                            <p:bg/>
                                          </p:spTgt>
                                        </p:tgtEl>
                                        <p:attrNameLst>
                                          <p:attrName>style.visibility</p:attrName>
                                        </p:attrNameLst>
                                      </p:cBhvr>
                                      <p:to>
                                        <p:strVal val="visible"/>
                                      </p:to>
                                    </p:set>
                                    <p:anim calcmode="lin" valueType="num">
                                      <p:cBhvr>
                                        <p:cTn id="7" dur="1000" fill="hold"/>
                                        <p:tgtEl>
                                          <p:spTgt spid="209">
                                            <p:bg/>
                                          </p:spTgt>
                                        </p:tgtEl>
                                        <p:attrNameLst>
                                          <p:attrName>ppt_x</p:attrName>
                                        </p:attrNameLst>
                                      </p:cBhvr>
                                      <p:tavLst>
                                        <p:tav tm="0">
                                          <p:val>
                                            <p:strVal val="0-#ppt_w/2"/>
                                          </p:val>
                                        </p:tav>
                                        <p:tav tm="100000">
                                          <p:val>
                                            <p:strVal val="#ppt_x"/>
                                          </p:val>
                                        </p:tav>
                                      </p:tavLst>
                                    </p:anim>
                                    <p:anim calcmode="lin" valueType="num">
                                      <p:cBhvr>
                                        <p:cTn id="8" dur="1000" fill="hold"/>
                                        <p:tgtEl>
                                          <p:spTgt spid="209">
                                            <p:bg/>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iterate>
                                    <p:tmAbs val="0"/>
                                  </p:iterate>
                                  <p:childTnLst>
                                    <p:set>
                                      <p:cBhvr>
                                        <p:cTn id="11" fill="hold"/>
                                        <p:tgtEl>
                                          <p:spTgt spid="209">
                                            <p:txEl>
                                              <p:pRg st="0" end="0"/>
                                            </p:txEl>
                                          </p:spTgt>
                                        </p:tgtEl>
                                        <p:attrNameLst>
                                          <p:attrName>style.visibility</p:attrName>
                                        </p:attrNameLst>
                                      </p:cBhvr>
                                      <p:to>
                                        <p:strVal val="visible"/>
                                      </p:to>
                                    </p:set>
                                    <p:anim calcmode="lin" valueType="num">
                                      <p:cBhvr>
                                        <p:cTn id="12" dur="1000" fill="hold"/>
                                        <p:tgtEl>
                                          <p:spTgt spid="209">
                                            <p:txEl>
                                              <p:pRg st="0" end="0"/>
                                            </p:txEl>
                                          </p:spTgt>
                                        </p:tgtEl>
                                        <p:attrNameLst>
                                          <p:attrName>ppt_x</p:attrName>
                                        </p:attrNameLst>
                                      </p:cBhvr>
                                      <p:tavLst>
                                        <p:tav tm="0">
                                          <p:val>
                                            <p:strVal val="0-#ppt_w/2"/>
                                          </p:val>
                                        </p:tav>
                                        <p:tav tm="100000">
                                          <p:val>
                                            <p:strVal val="#ppt_x"/>
                                          </p:val>
                                        </p:tav>
                                      </p:tavLst>
                                    </p:anim>
                                    <p:anim calcmode="lin" valueType="num">
                                      <p:cBhvr>
                                        <p:cTn id="13" dur="1000" fill="hold"/>
                                        <p:tgtEl>
                                          <p:spTgt spid="20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iterate>
                                    <p:tmAbs val="0"/>
                                  </p:iterate>
                                  <p:childTnLst>
                                    <p:set>
                                      <p:cBhvr>
                                        <p:cTn id="16" fill="hold"/>
                                        <p:tgtEl>
                                          <p:spTgt spid="210"/>
                                        </p:tgtEl>
                                        <p:attrNameLst>
                                          <p:attrName>style.visibility</p:attrName>
                                        </p:attrNameLst>
                                      </p:cBhvr>
                                      <p:to>
                                        <p:strVal val="visible"/>
                                      </p:to>
                                    </p:set>
                                    <p:anim calcmode="lin" valueType="num">
                                      <p:cBhvr>
                                        <p:cTn id="17" dur="1000" fill="hold"/>
                                        <p:tgtEl>
                                          <p:spTgt spid="210"/>
                                        </p:tgtEl>
                                        <p:attrNameLst>
                                          <p:attrName>ppt_x</p:attrName>
                                        </p:attrNameLst>
                                      </p:cBhvr>
                                      <p:tavLst>
                                        <p:tav tm="0">
                                          <p:val>
                                            <p:strVal val="0-#ppt_w/2"/>
                                          </p:val>
                                        </p:tav>
                                        <p:tav tm="100000">
                                          <p:val>
                                            <p:strVal val="#ppt_x"/>
                                          </p:val>
                                        </p:tav>
                                      </p:tavLst>
                                    </p:anim>
                                    <p:anim calcmode="lin" valueType="num">
                                      <p:cBhvr>
                                        <p:cTn id="18" dur="1000" fill="hold"/>
                                        <p:tgtEl>
                                          <p:spTgt spid="21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iterate>
                                    <p:tmAbs val="0"/>
                                  </p:iterate>
                                  <p:childTnLst>
                                    <p:set>
                                      <p:cBhvr>
                                        <p:cTn id="21" fill="hold"/>
                                        <p:tgtEl>
                                          <p:spTgt spid="211"/>
                                        </p:tgtEl>
                                        <p:attrNameLst>
                                          <p:attrName>style.visibility</p:attrName>
                                        </p:attrNameLst>
                                      </p:cBhvr>
                                      <p:to>
                                        <p:strVal val="visible"/>
                                      </p:to>
                                    </p:set>
                                    <p:anim calcmode="lin" valueType="num">
                                      <p:cBhvr>
                                        <p:cTn id="22" dur="1000" fill="hold"/>
                                        <p:tgtEl>
                                          <p:spTgt spid="211"/>
                                        </p:tgtEl>
                                        <p:attrNameLst>
                                          <p:attrName>ppt_x</p:attrName>
                                        </p:attrNameLst>
                                      </p:cBhvr>
                                      <p:tavLst>
                                        <p:tav tm="0">
                                          <p:val>
                                            <p:strVal val="0-#ppt_w/2"/>
                                          </p:val>
                                        </p:tav>
                                        <p:tav tm="100000">
                                          <p:val>
                                            <p:strVal val="#ppt_x"/>
                                          </p:val>
                                        </p:tav>
                                      </p:tavLst>
                                    </p:anim>
                                    <p:anim calcmode="lin" valueType="num">
                                      <p:cBhvr>
                                        <p:cTn id="23"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P spid="210" grpId="0" animBg="1" advAuto="0"/>
      <p:bldP spid="21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Oval 6"/>
          <p:cNvSpPr>
            <a:spLocks noChangeArrowheads="1"/>
          </p:cNvSpPr>
          <p:nvPr/>
        </p:nvSpPr>
        <p:spPr bwMode="auto">
          <a:xfrm>
            <a:off x="261578" y="986695"/>
            <a:ext cx="5334000" cy="530957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0" name="Oval 7"/>
          <p:cNvSpPr>
            <a:spLocks noChangeArrowheads="1"/>
          </p:cNvSpPr>
          <p:nvPr/>
        </p:nvSpPr>
        <p:spPr bwMode="auto">
          <a:xfrm>
            <a:off x="3339913" y="1004271"/>
            <a:ext cx="5518496" cy="530957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1" name="Rectangle 8"/>
          <p:cNvSpPr>
            <a:spLocks noChangeArrowheads="1"/>
          </p:cNvSpPr>
          <p:nvPr/>
        </p:nvSpPr>
        <p:spPr bwMode="auto">
          <a:xfrm>
            <a:off x="990600" y="2514600"/>
            <a:ext cx="234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4342" name="Rectangle 9"/>
          <p:cNvSpPr>
            <a:spLocks noChangeArrowheads="1"/>
          </p:cNvSpPr>
          <p:nvPr/>
        </p:nvSpPr>
        <p:spPr bwMode="auto">
          <a:xfrm>
            <a:off x="1685131" y="435135"/>
            <a:ext cx="2097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rgbClr val="00B0F0"/>
                </a:solidFill>
                <a:latin typeface="Goudy Stout" pitchFamily="18" charset="0"/>
              </a:rPr>
              <a:t> </a:t>
            </a:r>
            <a:r>
              <a:rPr lang="en-US" sz="2400" b="1" dirty="0" smtClean="0">
                <a:solidFill>
                  <a:srgbClr val="00B0F0"/>
                </a:solidFill>
                <a:latin typeface="Goudy Stout" pitchFamily="18" charset="0"/>
              </a:rPr>
              <a:t>PEER</a:t>
            </a:r>
            <a:endParaRPr lang="en-US" sz="2400" b="1" dirty="0">
              <a:solidFill>
                <a:srgbClr val="00B0F0"/>
              </a:solidFill>
              <a:latin typeface="Goudy Stout" pitchFamily="18" charset="0"/>
            </a:endParaRPr>
          </a:p>
        </p:txBody>
      </p:sp>
      <p:sp>
        <p:nvSpPr>
          <p:cNvPr id="14343" name="Rectangle 10"/>
          <p:cNvSpPr>
            <a:spLocks noChangeArrowheads="1"/>
          </p:cNvSpPr>
          <p:nvPr/>
        </p:nvSpPr>
        <p:spPr bwMode="auto">
          <a:xfrm>
            <a:off x="2641600" y="2303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4344" name="Rectangle 13"/>
          <p:cNvSpPr>
            <a:spLocks noChangeArrowheads="1"/>
          </p:cNvSpPr>
          <p:nvPr/>
        </p:nvSpPr>
        <p:spPr bwMode="auto">
          <a:xfrm>
            <a:off x="5181600" y="490981"/>
            <a:ext cx="233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smtClean="0">
                <a:solidFill>
                  <a:srgbClr val="00B0F0"/>
                </a:solidFill>
                <a:latin typeface="Goudy Stout" pitchFamily="18" charset="0"/>
              </a:rPr>
              <a:t>ADULT</a:t>
            </a:r>
            <a:endParaRPr lang="en-US" sz="2400" dirty="0">
              <a:solidFill>
                <a:srgbClr val="00B0F0"/>
              </a:solidFill>
              <a:latin typeface="Goudy Stout" pitchFamily="18" charset="0"/>
            </a:endParaRPr>
          </a:p>
        </p:txBody>
      </p:sp>
      <p:sp>
        <p:nvSpPr>
          <p:cNvPr id="14345" name="Rectangle 15"/>
          <p:cNvSpPr>
            <a:spLocks noChangeArrowheads="1"/>
          </p:cNvSpPr>
          <p:nvPr/>
        </p:nvSpPr>
        <p:spPr bwMode="auto">
          <a:xfrm>
            <a:off x="5602287" y="2134061"/>
            <a:ext cx="263090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solidFill>
                  <a:srgbClr val="2A2997"/>
                </a:solidFill>
              </a:rPr>
              <a:t> </a:t>
            </a:r>
            <a:r>
              <a:rPr lang="en-US" sz="2000" dirty="0" smtClean="0">
                <a:solidFill>
                  <a:srgbClr val="2A2997"/>
                </a:solidFill>
              </a:rPr>
              <a:t>Assess danger</a:t>
            </a:r>
          </a:p>
          <a:p>
            <a:pPr algn="ctr"/>
            <a:endParaRPr lang="en-US" sz="2000" dirty="0" smtClean="0">
              <a:solidFill>
                <a:srgbClr val="2A2997"/>
              </a:solidFill>
            </a:endParaRPr>
          </a:p>
          <a:p>
            <a:pPr algn="ctr"/>
            <a:r>
              <a:rPr lang="en-US" sz="2000" dirty="0" smtClean="0">
                <a:solidFill>
                  <a:srgbClr val="2A2997"/>
                </a:solidFill>
              </a:rPr>
              <a:t> Ensure </a:t>
            </a:r>
            <a:r>
              <a:rPr lang="en-US" sz="2000" dirty="0">
                <a:solidFill>
                  <a:srgbClr val="2A2997"/>
                </a:solidFill>
              </a:rPr>
              <a:t>safety</a:t>
            </a:r>
          </a:p>
          <a:p>
            <a:pPr algn="ctr"/>
            <a:endParaRPr lang="en-US" sz="2000" dirty="0">
              <a:solidFill>
                <a:srgbClr val="2A2997"/>
              </a:solidFill>
            </a:endParaRPr>
          </a:p>
          <a:p>
            <a:pPr algn="ctr"/>
            <a:r>
              <a:rPr lang="en-US" sz="2000" dirty="0" smtClean="0">
                <a:solidFill>
                  <a:srgbClr val="2A2997"/>
                </a:solidFill>
              </a:rPr>
              <a:t> Teach skills</a:t>
            </a:r>
          </a:p>
          <a:p>
            <a:pPr algn="ctr"/>
            <a:endParaRPr lang="en-US" sz="2000" dirty="0">
              <a:solidFill>
                <a:srgbClr val="2A2997"/>
              </a:solidFill>
            </a:endParaRPr>
          </a:p>
          <a:p>
            <a:pPr algn="ctr"/>
            <a:r>
              <a:rPr lang="en-US" sz="2000" dirty="0" smtClean="0">
                <a:solidFill>
                  <a:srgbClr val="2A2997"/>
                </a:solidFill>
              </a:rPr>
              <a:t> Provide mental health care</a:t>
            </a:r>
            <a:endParaRPr lang="en-US" sz="2000" dirty="0">
              <a:solidFill>
                <a:srgbClr val="2A2997"/>
              </a:solidFill>
            </a:endParaRPr>
          </a:p>
          <a:p>
            <a:pPr>
              <a:buFontTx/>
              <a:buChar char="•"/>
            </a:pPr>
            <a:endParaRPr lang="en-US" dirty="0">
              <a:solidFill>
                <a:srgbClr val="2A2997"/>
              </a:solidFill>
            </a:endParaRPr>
          </a:p>
        </p:txBody>
      </p:sp>
      <p:sp>
        <p:nvSpPr>
          <p:cNvPr id="14346" name="Rectangle 16"/>
          <p:cNvSpPr>
            <a:spLocks noChangeArrowheads="1"/>
          </p:cNvSpPr>
          <p:nvPr/>
        </p:nvSpPr>
        <p:spPr bwMode="auto">
          <a:xfrm>
            <a:off x="261578" y="1752600"/>
            <a:ext cx="362092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2A2997"/>
                </a:solidFill>
              </a:rPr>
              <a:t> </a:t>
            </a:r>
            <a:endParaRPr lang="en-US" sz="2000" dirty="0" smtClean="0">
              <a:solidFill>
                <a:srgbClr val="2A2997"/>
              </a:solidFill>
            </a:endParaRPr>
          </a:p>
          <a:p>
            <a:pPr algn="ctr"/>
            <a:r>
              <a:rPr lang="en-US" sz="2000" dirty="0" smtClean="0">
                <a:solidFill>
                  <a:srgbClr val="2A2997"/>
                </a:solidFill>
              </a:rPr>
              <a:t>Be </a:t>
            </a:r>
            <a:r>
              <a:rPr lang="en-US" sz="2000" dirty="0">
                <a:solidFill>
                  <a:srgbClr val="2A2997"/>
                </a:solidFill>
              </a:rPr>
              <a:t>a good </a:t>
            </a:r>
            <a:r>
              <a:rPr lang="en-US" sz="2000" dirty="0" smtClean="0">
                <a:solidFill>
                  <a:srgbClr val="2A2997"/>
                </a:solidFill>
              </a:rPr>
              <a:t>friend</a:t>
            </a:r>
            <a:endParaRPr lang="en-US" sz="2000" dirty="0">
              <a:solidFill>
                <a:srgbClr val="2A2997"/>
              </a:solidFill>
            </a:endParaRPr>
          </a:p>
          <a:p>
            <a:pPr algn="ctr"/>
            <a:r>
              <a:rPr lang="en-US" sz="2000" dirty="0" smtClean="0">
                <a:solidFill>
                  <a:srgbClr val="2A2997"/>
                </a:solidFill>
              </a:rPr>
              <a:t> </a:t>
            </a:r>
          </a:p>
          <a:p>
            <a:pPr algn="ctr"/>
            <a:r>
              <a:rPr lang="en-US" sz="2000" dirty="0" smtClean="0">
                <a:solidFill>
                  <a:srgbClr val="2A2997"/>
                </a:solidFill>
              </a:rPr>
              <a:t>Educate yourself</a:t>
            </a:r>
          </a:p>
          <a:p>
            <a:pPr algn="ctr">
              <a:buNone/>
            </a:pPr>
            <a:endParaRPr lang="en-US" sz="2000" dirty="0" smtClean="0">
              <a:solidFill>
                <a:srgbClr val="2A2997"/>
              </a:solidFill>
            </a:endParaRPr>
          </a:p>
          <a:p>
            <a:pPr algn="ctr"/>
            <a:r>
              <a:rPr lang="en-US" sz="2000" dirty="0" smtClean="0">
                <a:solidFill>
                  <a:srgbClr val="2A2997"/>
                </a:solidFill>
              </a:rPr>
              <a:t>Take it seriously</a:t>
            </a:r>
          </a:p>
          <a:p>
            <a:pPr algn="ctr"/>
            <a:endParaRPr lang="en-US" sz="2000" dirty="0">
              <a:solidFill>
                <a:srgbClr val="2A2997"/>
              </a:solidFill>
            </a:endParaRPr>
          </a:p>
          <a:p>
            <a:pPr algn="ctr"/>
            <a:r>
              <a:rPr lang="en-US" sz="2000" dirty="0" smtClean="0">
                <a:solidFill>
                  <a:srgbClr val="2A2997"/>
                </a:solidFill>
              </a:rPr>
              <a:t>Link to someone </a:t>
            </a:r>
          </a:p>
          <a:p>
            <a:pPr algn="ctr"/>
            <a:r>
              <a:rPr lang="en-US" sz="2000" dirty="0" smtClean="0">
                <a:solidFill>
                  <a:srgbClr val="2A2997"/>
                </a:solidFill>
              </a:rPr>
              <a:t>who can give more help</a:t>
            </a:r>
            <a:r>
              <a:rPr lang="en-US" sz="1800" dirty="0">
                <a:solidFill>
                  <a:srgbClr val="2A2997"/>
                </a:solidFill>
              </a:rPr>
              <a:t>	</a:t>
            </a:r>
            <a:r>
              <a:rPr lang="en-US" dirty="0">
                <a:solidFill>
                  <a:srgbClr val="2A2997"/>
                </a:solidFill>
              </a:rPr>
              <a:t>	</a:t>
            </a:r>
            <a:r>
              <a:rPr lang="en-US" dirty="0" smtClean="0">
                <a:solidFill>
                  <a:srgbClr val="2A2997"/>
                </a:solidFill>
              </a:rPr>
              <a:t>	</a:t>
            </a:r>
            <a:endParaRPr lang="en-US" dirty="0">
              <a:solidFill>
                <a:srgbClr val="2A2997"/>
              </a:solidFill>
            </a:endParaRPr>
          </a:p>
        </p:txBody>
      </p:sp>
      <p:sp>
        <p:nvSpPr>
          <p:cNvPr id="14348" name="Rectangle 14"/>
          <p:cNvSpPr>
            <a:spLocks noChangeArrowheads="1"/>
          </p:cNvSpPr>
          <p:nvPr/>
        </p:nvSpPr>
        <p:spPr bwMode="auto">
          <a:xfrm>
            <a:off x="2880154" y="2134061"/>
            <a:ext cx="3164603"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smtClean="0">
                <a:solidFill>
                  <a:srgbClr val="2A2997"/>
                </a:solidFill>
              </a:rPr>
              <a:t>Show you care</a:t>
            </a:r>
            <a:endParaRPr lang="en-US" dirty="0">
              <a:solidFill>
                <a:srgbClr val="2A2997"/>
              </a:solidFill>
            </a:endParaRPr>
          </a:p>
          <a:p>
            <a:pPr algn="ctr"/>
            <a:endParaRPr lang="en-US" b="1" dirty="0">
              <a:solidFill>
                <a:srgbClr val="2A2997"/>
              </a:solidFill>
            </a:endParaRPr>
          </a:p>
          <a:p>
            <a:pPr algn="ctr"/>
            <a:r>
              <a:rPr lang="en-US" b="1" dirty="0" smtClean="0">
                <a:solidFill>
                  <a:srgbClr val="2A2997"/>
                </a:solidFill>
              </a:rPr>
              <a:t>Don’t keep </a:t>
            </a:r>
          </a:p>
          <a:p>
            <a:pPr algn="ctr">
              <a:buNone/>
            </a:pPr>
            <a:r>
              <a:rPr lang="en-US" b="1" dirty="0" smtClean="0">
                <a:solidFill>
                  <a:srgbClr val="2A2997"/>
                </a:solidFill>
              </a:rPr>
              <a:t>dangerous secrets</a:t>
            </a:r>
            <a:endParaRPr lang="en-US" b="1" dirty="0">
              <a:solidFill>
                <a:srgbClr val="2A2997"/>
              </a:solidFill>
            </a:endParaRPr>
          </a:p>
          <a:p>
            <a:pPr algn="ctr"/>
            <a:endParaRPr lang="en-US" b="1" dirty="0">
              <a:solidFill>
                <a:srgbClr val="2A2997"/>
              </a:solidFill>
            </a:endParaRPr>
          </a:p>
          <a:p>
            <a:pPr algn="ctr"/>
            <a:r>
              <a:rPr lang="en-US" b="1" dirty="0">
                <a:solidFill>
                  <a:srgbClr val="2A2997"/>
                </a:solidFill>
              </a:rPr>
              <a:t>Know </a:t>
            </a:r>
            <a:r>
              <a:rPr lang="en-US" b="1" dirty="0" smtClean="0">
                <a:solidFill>
                  <a:srgbClr val="2A2997"/>
                </a:solidFill>
              </a:rPr>
              <a:t>what to look for</a:t>
            </a:r>
            <a:endParaRPr lang="en-US" b="1" u="sng" dirty="0">
              <a:solidFill>
                <a:srgbClr val="2A2997"/>
              </a:solidFill>
            </a:endParaRPr>
          </a:p>
          <a:p>
            <a:pPr algn="ctr"/>
            <a:endParaRPr lang="en-US" b="1" dirty="0">
              <a:solidFill>
                <a:srgbClr val="2A2997"/>
              </a:solidFill>
            </a:endParaRPr>
          </a:p>
          <a:p>
            <a:pPr algn="ctr"/>
            <a:r>
              <a:rPr lang="en-US" dirty="0">
                <a:solidFill>
                  <a:srgbClr val="2A2997"/>
                </a:solidFill>
              </a:rPr>
              <a:t> </a:t>
            </a:r>
            <a:r>
              <a:rPr lang="en-US" b="1" dirty="0">
                <a:solidFill>
                  <a:srgbClr val="2A2997"/>
                </a:solidFill>
              </a:rPr>
              <a:t>Offer </a:t>
            </a:r>
            <a:r>
              <a:rPr lang="en-US" b="1" dirty="0" smtClean="0">
                <a:solidFill>
                  <a:srgbClr val="2A2997"/>
                </a:solidFill>
              </a:rPr>
              <a:t>support</a:t>
            </a:r>
            <a:endParaRPr lang="en-US" b="1" dirty="0">
              <a:solidFill>
                <a:srgbClr val="2A2997"/>
              </a:solidFill>
            </a:endParaRPr>
          </a:p>
          <a:p>
            <a:pPr algn="ctr"/>
            <a:endParaRPr lang="en-US" b="1" dirty="0">
              <a:solidFill>
                <a:srgbClr val="2A2997"/>
              </a:solidFill>
            </a:endParaRPr>
          </a:p>
          <a:p>
            <a:pPr algn="ctr"/>
            <a:r>
              <a:rPr lang="en-US" b="1" dirty="0">
                <a:solidFill>
                  <a:srgbClr val="2A2997"/>
                </a:solidFill>
              </a:rPr>
              <a:t>  Listen</a:t>
            </a:r>
          </a:p>
          <a:p>
            <a:pPr algn="ctr">
              <a:buNone/>
            </a:pPr>
            <a:endParaRPr lang="en-US" sz="1700" dirty="0">
              <a:solidFill>
                <a:srgbClr val="2A2997"/>
              </a:solidFill>
            </a:endParaRPr>
          </a:p>
          <a:p>
            <a:pPr lvl="1" algn="ctr">
              <a:buFont typeface="Times" pitchFamily="-48" charset="0"/>
              <a:buNone/>
            </a:pPr>
            <a:endParaRPr lang="en-US" sz="1700" dirty="0">
              <a:solidFill>
                <a:srgbClr val="2A2997"/>
              </a:solidFill>
            </a:endParaRPr>
          </a:p>
        </p:txBody>
      </p:sp>
    </p:spTree>
    <p:extLst>
      <p:ext uri="{BB962C8B-B14F-4D97-AF65-F5344CB8AC3E}">
        <p14:creationId xmlns:p14="http://schemas.microsoft.com/office/powerpoint/2010/main" val="32859943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895600" y="1600200"/>
            <a:ext cx="5486400" cy="914400"/>
          </a:xfrm>
        </p:spPr>
        <p:txBody>
          <a:bodyPr>
            <a:noAutofit/>
          </a:bodyPr>
          <a:lstStyle/>
          <a:p>
            <a:pPr marL="0" indent="0" eaLnBrk="1" hangingPunct="1">
              <a:spcAft>
                <a:spcPct val="200000"/>
              </a:spcAft>
              <a:buClr>
                <a:schemeClr val="tx2">
                  <a:lumMod val="65000"/>
                  <a:lumOff val="35000"/>
                </a:schemeClr>
              </a:buClr>
              <a:buSzPct val="60000"/>
              <a:buNone/>
              <a:defRPr/>
            </a:pPr>
            <a:r>
              <a:rPr lang="en-US" sz="4800" b="1" dirty="0" smtClean="0"/>
              <a:t>S</a:t>
            </a:r>
            <a:r>
              <a:rPr lang="en-US" sz="3200" dirty="0" smtClean="0"/>
              <a:t>how you Care</a:t>
            </a:r>
            <a:r>
              <a:rPr lang="en-US" sz="3200" b="1" dirty="0" smtClean="0"/>
              <a:t>	</a:t>
            </a:r>
            <a:r>
              <a:rPr lang="en-US" sz="3200" dirty="0" smtClean="0"/>
              <a:t>		</a:t>
            </a:r>
            <a:r>
              <a:rPr lang="en-US" sz="2200" dirty="0" smtClean="0"/>
              <a:t>	  </a:t>
            </a:r>
          </a:p>
        </p:txBody>
      </p:sp>
      <p:sp>
        <p:nvSpPr>
          <p:cNvPr id="7" name="Rectangle 3"/>
          <p:cNvSpPr txBox="1">
            <a:spLocks noChangeArrowheads="1"/>
          </p:cNvSpPr>
          <p:nvPr/>
        </p:nvSpPr>
        <p:spPr bwMode="auto">
          <a:xfrm>
            <a:off x="2895600" y="3124200"/>
            <a:ext cx="5791200" cy="685800"/>
          </a:xfrm>
          <a:prstGeom prst="rect">
            <a:avLst/>
          </a:prstGeom>
          <a:noFill/>
          <a:ln w="9525">
            <a:noFill/>
            <a:miter lim="800000"/>
            <a:headEnd/>
            <a:tailEnd/>
          </a:ln>
          <a:effectLst/>
        </p:spPr>
        <p:txBody>
          <a:bodyPr/>
          <a:lstStyle/>
          <a:p>
            <a:pPr>
              <a:spcBef>
                <a:spcPct val="20000"/>
              </a:spcBef>
              <a:spcAft>
                <a:spcPct val="200000"/>
              </a:spcAft>
              <a:buClr>
                <a:schemeClr val="tx2">
                  <a:lumMod val="65000"/>
                  <a:lumOff val="35000"/>
                </a:schemeClr>
              </a:buClr>
              <a:buSzPct val="60000"/>
              <a:buNone/>
              <a:defRPr/>
            </a:pPr>
            <a:r>
              <a:rPr lang="en-US" sz="4800" b="1" kern="0" dirty="0">
                <a:latin typeface="+mn-lt"/>
              </a:rPr>
              <a:t>A</a:t>
            </a:r>
            <a:r>
              <a:rPr lang="en-US" sz="3200" kern="0" dirty="0">
                <a:latin typeface="+mn-lt"/>
              </a:rPr>
              <a:t>sk the </a:t>
            </a:r>
            <a:r>
              <a:rPr lang="en-US" sz="3200" kern="0" dirty="0" smtClean="0">
                <a:latin typeface="+mn-lt"/>
              </a:rPr>
              <a:t>Question</a:t>
            </a:r>
            <a:r>
              <a:rPr lang="en-US" sz="3200" b="1" kern="0" dirty="0">
                <a:latin typeface="+mn-lt"/>
              </a:rPr>
              <a:t>	</a:t>
            </a:r>
            <a:r>
              <a:rPr lang="en-US" sz="3200" kern="0" dirty="0">
                <a:latin typeface="+mn-lt"/>
              </a:rPr>
              <a:t>	  	</a:t>
            </a:r>
            <a:r>
              <a:rPr lang="en-US" kern="0" dirty="0">
                <a:latin typeface="+mn-lt"/>
              </a:rPr>
              <a:t>	</a:t>
            </a:r>
          </a:p>
        </p:txBody>
      </p:sp>
      <p:sp>
        <p:nvSpPr>
          <p:cNvPr id="9" name="TextBox 8"/>
          <p:cNvSpPr txBox="1"/>
          <p:nvPr/>
        </p:nvSpPr>
        <p:spPr>
          <a:xfrm>
            <a:off x="2895600" y="4191000"/>
            <a:ext cx="4191000" cy="1101840"/>
          </a:xfrm>
          <a:prstGeom prst="rect">
            <a:avLst/>
          </a:prstGeom>
          <a:noFill/>
        </p:spPr>
        <p:txBody>
          <a:bodyPr wrap="square">
            <a:spAutoFit/>
          </a:bodyPr>
          <a:lstStyle/>
          <a:p>
            <a:pPr>
              <a:spcBef>
                <a:spcPct val="20000"/>
              </a:spcBef>
              <a:buClr>
                <a:schemeClr val="tx2">
                  <a:lumMod val="65000"/>
                  <a:lumOff val="35000"/>
                </a:schemeClr>
              </a:buClr>
              <a:buSzPct val="60000"/>
              <a:buNone/>
              <a:defRPr/>
            </a:pPr>
            <a:endParaRPr lang="en-US" sz="800" kern="0" dirty="0"/>
          </a:p>
          <a:p>
            <a:pPr>
              <a:spcBef>
                <a:spcPct val="20000"/>
              </a:spcBef>
              <a:buClr>
                <a:schemeClr val="tx2">
                  <a:lumMod val="65000"/>
                  <a:lumOff val="35000"/>
                </a:schemeClr>
              </a:buClr>
              <a:buSzPct val="60000"/>
              <a:buNone/>
              <a:defRPr/>
            </a:pPr>
            <a:r>
              <a:rPr lang="en-US" sz="4800" b="1" kern="0" dirty="0" smtClean="0"/>
              <a:t>G</a:t>
            </a:r>
            <a:r>
              <a:rPr lang="en-US" sz="3200" kern="0" dirty="0" smtClean="0"/>
              <a:t>et Help</a:t>
            </a:r>
            <a:endParaRPr lang="en-US" sz="3200" dirty="0"/>
          </a:p>
        </p:txBody>
      </p:sp>
      <p:pic>
        <p:nvPicPr>
          <p:cNvPr id="18438" name="Picture 13" descr="3in1Lo.jpg"/>
          <p:cNvPicPr>
            <a:picLocks noChangeAspect="1"/>
          </p:cNvPicPr>
          <p:nvPr/>
        </p:nvPicPr>
        <p:blipFill>
          <a:blip r:embed="rId3" cstate="print"/>
          <a:srcRect/>
          <a:stretch>
            <a:fillRect/>
          </a:stretch>
        </p:blipFill>
        <p:spPr bwMode="auto">
          <a:xfrm>
            <a:off x="762286" y="1199148"/>
            <a:ext cx="1523427" cy="4572000"/>
          </a:xfrm>
          <a:prstGeom prst="rect">
            <a:avLst/>
          </a:prstGeom>
          <a:noFill/>
          <a:ln w="9525">
            <a:noFill/>
            <a:miter lim="800000"/>
            <a:headEnd/>
            <a:tailEnd/>
          </a:ln>
        </p:spPr>
      </p:pic>
      <p:sp>
        <p:nvSpPr>
          <p:cNvPr id="13" name="Title 1"/>
          <p:cNvSpPr>
            <a:spLocks noGrp="1"/>
          </p:cNvSpPr>
          <p:nvPr>
            <p:ph type="title"/>
          </p:nvPr>
        </p:nvSpPr>
        <p:spPr>
          <a:xfrm>
            <a:off x="1524000" y="228601"/>
            <a:ext cx="6536268" cy="914400"/>
          </a:xfrm>
        </p:spPr>
        <p:txBody>
          <a:bodyPr/>
          <a:lstStyle/>
          <a:p>
            <a:pPr algn="l"/>
            <a:r>
              <a:rPr lang="en-US" sz="4800" dirty="0" smtClean="0">
                <a:solidFill>
                  <a:srgbClr val="006666"/>
                </a:solidFill>
              </a:rPr>
              <a:t>           What to do</a:t>
            </a:r>
            <a:endParaRPr lang="en-US" sz="4800" dirty="0">
              <a:solidFill>
                <a:srgbClr val="006666"/>
              </a:solidFill>
            </a:endParaRPr>
          </a:p>
        </p:txBody>
      </p:sp>
    </p:spTree>
    <p:extLst>
      <p:ext uri="{BB962C8B-B14F-4D97-AF65-F5344CB8AC3E}">
        <p14:creationId xmlns:p14="http://schemas.microsoft.com/office/powerpoint/2010/main" val="3767035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537B85"/>
                </a:solidFill>
              </a:rPr>
              <a:t>SAG</a:t>
            </a:r>
            <a:endParaRPr lang="en-US" dirty="0"/>
          </a:p>
        </p:txBody>
      </p:sp>
      <p:sp>
        <p:nvSpPr>
          <p:cNvPr id="3" name="Content Placeholder 2"/>
          <p:cNvSpPr>
            <a:spLocks noGrp="1"/>
          </p:cNvSpPr>
          <p:nvPr>
            <p:ph idx="1"/>
          </p:nvPr>
        </p:nvSpPr>
        <p:spPr/>
        <p:txBody>
          <a:bodyPr/>
          <a:lstStyle/>
          <a:p>
            <a:pPr algn="ctr">
              <a:buNone/>
            </a:pPr>
            <a:r>
              <a:rPr lang="en-US" altLang="en-US" sz="4000" b="1" dirty="0">
                <a:solidFill>
                  <a:srgbClr val="537B85"/>
                </a:solidFill>
              </a:rPr>
              <a:t>Show You </a:t>
            </a:r>
            <a:r>
              <a:rPr lang="en-US" altLang="en-US" sz="4000" b="1" dirty="0" smtClean="0">
                <a:solidFill>
                  <a:srgbClr val="537B85"/>
                </a:solidFill>
              </a:rPr>
              <a:t>Care</a:t>
            </a:r>
            <a:endParaRPr lang="en-US" altLang="en-US" sz="3600" dirty="0"/>
          </a:p>
          <a:p>
            <a:pPr algn="ctr">
              <a:buNone/>
            </a:pPr>
            <a:r>
              <a:rPr lang="en-US" altLang="en-US" sz="3600" b="1" i="1" dirty="0"/>
              <a:t>“I am concerned about you  because</a:t>
            </a:r>
            <a:r>
              <a:rPr lang="en-US" altLang="en-US" sz="3600" b="1" i="1" dirty="0" smtClean="0"/>
              <a:t>…”</a:t>
            </a:r>
            <a:endParaRPr lang="en-US" altLang="en-US" sz="3600" b="1" i="1" dirty="0"/>
          </a:p>
          <a:p>
            <a:pPr algn="ctr">
              <a:buNone/>
            </a:pPr>
            <a:r>
              <a:rPr lang="en-US" altLang="en-US" sz="3600" b="1" i="1" dirty="0"/>
              <a:t>“I want to help”</a:t>
            </a:r>
          </a:p>
          <a:p>
            <a:pPr marL="0" indent="0">
              <a:buNone/>
            </a:pPr>
            <a:endParaRPr lang="en-US" dirty="0"/>
          </a:p>
        </p:txBody>
      </p:sp>
      <p:pic>
        <p:nvPicPr>
          <p:cNvPr id="4" name="Picture 5" descr="show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28443" y="286670"/>
            <a:ext cx="1658357" cy="16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17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8" name="Rectangle 4"/>
          <p:cNvSpPr>
            <a:spLocks noGrp="1" noChangeArrowheads="1"/>
          </p:cNvSpPr>
          <p:nvPr>
            <p:ph type="title"/>
          </p:nvPr>
        </p:nvSpPr>
        <p:spPr>
          <a:xfrm>
            <a:off x="1143000" y="381000"/>
            <a:ext cx="7010400" cy="1066800"/>
          </a:xfrm>
        </p:spPr>
        <p:txBody>
          <a:bodyPr/>
          <a:lstStyle/>
          <a:p>
            <a:pPr eaLnBrk="1" hangingPunct="1"/>
            <a:r>
              <a:rPr lang="en-US" altLang="en-US" sz="4800" b="1" dirty="0" smtClean="0">
                <a:solidFill>
                  <a:srgbClr val="537B85"/>
                </a:solidFill>
              </a:rPr>
              <a:t>SAG</a:t>
            </a:r>
          </a:p>
        </p:txBody>
      </p:sp>
      <p:sp>
        <p:nvSpPr>
          <p:cNvPr id="292867" name="Rectangle 3"/>
          <p:cNvSpPr>
            <a:spLocks noGrp="1" noChangeArrowheads="1"/>
          </p:cNvSpPr>
          <p:nvPr>
            <p:ph type="body" sz="half" idx="1"/>
          </p:nvPr>
        </p:nvSpPr>
        <p:spPr>
          <a:xfrm>
            <a:off x="914400" y="1295400"/>
            <a:ext cx="7467600" cy="4876800"/>
          </a:xfrm>
          <a:noFill/>
        </p:spPr>
        <p:txBody>
          <a:bodyPr lIns="92075" tIns="46038" rIns="92075" bIns="46038"/>
          <a:lstStyle/>
          <a:p>
            <a:pPr eaLnBrk="1" hangingPunct="1">
              <a:spcBef>
                <a:spcPct val="40000"/>
              </a:spcBef>
              <a:buFontTx/>
              <a:buNone/>
            </a:pPr>
            <a:endParaRPr lang="en-US" altLang="en-US" sz="800" b="1" dirty="0" smtClean="0"/>
          </a:p>
          <a:p>
            <a:pPr algn="ctr" eaLnBrk="1" hangingPunct="1">
              <a:spcBef>
                <a:spcPct val="40000"/>
              </a:spcBef>
              <a:buFontTx/>
              <a:buNone/>
            </a:pPr>
            <a:r>
              <a:rPr lang="en-US" altLang="en-US" sz="4000" b="1" dirty="0" smtClean="0">
                <a:solidFill>
                  <a:srgbClr val="537B85"/>
                </a:solidFill>
              </a:rPr>
              <a:t>A</a:t>
            </a:r>
            <a:r>
              <a:rPr lang="en-US" altLang="en-US" sz="4000" dirty="0" smtClean="0">
                <a:solidFill>
                  <a:srgbClr val="537B85"/>
                </a:solidFill>
              </a:rPr>
              <a:t>sk</a:t>
            </a:r>
            <a:r>
              <a:rPr lang="en-US" altLang="en-US" sz="4000" b="1" dirty="0" smtClean="0">
                <a:solidFill>
                  <a:srgbClr val="537B85"/>
                </a:solidFill>
              </a:rPr>
              <a:t> </a:t>
            </a:r>
            <a:r>
              <a:rPr lang="en-US" altLang="en-US" sz="4000" dirty="0" smtClean="0">
                <a:solidFill>
                  <a:srgbClr val="537B85"/>
                </a:solidFill>
              </a:rPr>
              <a:t>the Question</a:t>
            </a:r>
            <a:endParaRPr lang="en-US" altLang="en-US" sz="2600" dirty="0" smtClean="0"/>
          </a:p>
          <a:p>
            <a:pPr algn="ctr" eaLnBrk="1" hangingPunct="1">
              <a:spcBef>
                <a:spcPct val="40000"/>
              </a:spcBef>
              <a:buFontTx/>
              <a:buNone/>
            </a:pPr>
            <a:r>
              <a:rPr lang="en-US" altLang="en-US" sz="3200" b="1" dirty="0" smtClean="0"/>
              <a:t>“</a:t>
            </a:r>
            <a:r>
              <a:rPr lang="en-US" altLang="en-US" sz="3200" b="1" i="1" dirty="0" smtClean="0"/>
              <a:t>Are you thinking about suicide?”</a:t>
            </a:r>
          </a:p>
          <a:p>
            <a:pPr lvl="1" eaLnBrk="1" hangingPunct="1">
              <a:buFontTx/>
              <a:buNone/>
            </a:pPr>
            <a:endParaRPr lang="en-US" altLang="en-US" b="1" dirty="0" smtClean="0"/>
          </a:p>
        </p:txBody>
      </p:sp>
      <p:pic>
        <p:nvPicPr>
          <p:cNvPr id="15364" name="Picture 5" descr="askQues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533400"/>
            <a:ext cx="1645920" cy="16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4025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867">
                                            <p:txEl>
                                              <p:pRg st="2" end="2"/>
                                            </p:txEl>
                                          </p:spTgt>
                                        </p:tgtEl>
                                        <p:attrNameLst>
                                          <p:attrName>style.visibility</p:attrName>
                                        </p:attrNameLst>
                                      </p:cBhvr>
                                      <p:to>
                                        <p:strVal val="visible"/>
                                      </p:to>
                                    </p:set>
                                    <p:anim calcmode="lin" valueType="num">
                                      <p:cBhvr additive="base">
                                        <p:cTn id="7"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537B85"/>
                </a:solidFill>
              </a:rPr>
              <a:t>SAG</a:t>
            </a:r>
            <a:endParaRPr lang="en-US" dirty="0"/>
          </a:p>
        </p:txBody>
      </p:sp>
      <p:sp>
        <p:nvSpPr>
          <p:cNvPr id="3" name="Content Placeholder 2"/>
          <p:cNvSpPr>
            <a:spLocks noGrp="1"/>
          </p:cNvSpPr>
          <p:nvPr>
            <p:ph idx="1"/>
          </p:nvPr>
        </p:nvSpPr>
        <p:spPr/>
        <p:txBody>
          <a:bodyPr/>
          <a:lstStyle/>
          <a:p>
            <a:pPr algn="ctr">
              <a:spcBef>
                <a:spcPct val="40000"/>
              </a:spcBef>
              <a:buNone/>
            </a:pPr>
            <a:r>
              <a:rPr lang="en-US" altLang="en-US" sz="4000" b="1" dirty="0">
                <a:solidFill>
                  <a:srgbClr val="537B85"/>
                </a:solidFill>
              </a:rPr>
              <a:t>G</a:t>
            </a:r>
            <a:r>
              <a:rPr lang="en-US" altLang="en-US" sz="4000" dirty="0">
                <a:solidFill>
                  <a:srgbClr val="537B85"/>
                </a:solidFill>
              </a:rPr>
              <a:t>et</a:t>
            </a:r>
            <a:r>
              <a:rPr lang="en-US" altLang="en-US" sz="4000" b="1" dirty="0">
                <a:solidFill>
                  <a:srgbClr val="537B85"/>
                </a:solidFill>
              </a:rPr>
              <a:t> </a:t>
            </a:r>
            <a:r>
              <a:rPr lang="en-US" altLang="en-US" sz="4000" dirty="0">
                <a:solidFill>
                  <a:srgbClr val="537B85"/>
                </a:solidFill>
              </a:rPr>
              <a:t>Help</a:t>
            </a:r>
          </a:p>
          <a:p>
            <a:pPr algn="ctr">
              <a:spcBef>
                <a:spcPct val="40000"/>
              </a:spcBef>
              <a:buNone/>
            </a:pPr>
            <a:r>
              <a:rPr lang="en-US" altLang="en-US" sz="3200" dirty="0">
                <a:solidFill>
                  <a:srgbClr val="537B85"/>
                </a:solidFill>
              </a:rPr>
              <a:t>Do NOT leave this person alone</a:t>
            </a:r>
            <a:r>
              <a:rPr lang="en-US" altLang="en-US" sz="3200" dirty="0" smtClean="0">
                <a:solidFill>
                  <a:srgbClr val="537B85"/>
                </a:solidFill>
              </a:rPr>
              <a:t>.</a:t>
            </a:r>
            <a:endParaRPr lang="en-US" altLang="en-US" dirty="0">
              <a:solidFill>
                <a:srgbClr val="537B85"/>
              </a:solidFill>
            </a:endParaRPr>
          </a:p>
          <a:p>
            <a:pPr algn="ctr">
              <a:spcBef>
                <a:spcPct val="40000"/>
              </a:spcBef>
              <a:buNone/>
            </a:pPr>
            <a:r>
              <a:rPr lang="en-US" altLang="en-US" sz="3600" b="1" i="1" dirty="0"/>
              <a:t>“You’re not alone.  Let me help you find some help.”</a:t>
            </a:r>
          </a:p>
          <a:p>
            <a:endParaRPr lang="en-US" dirty="0"/>
          </a:p>
        </p:txBody>
      </p:sp>
      <p:pic>
        <p:nvPicPr>
          <p:cNvPr id="4" name="Picture 5" descr="get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0" y="381000"/>
            <a:ext cx="1645920" cy="1645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726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37B85"/>
                </a:solidFill>
              </a:rPr>
              <a:t>What’s the GOAL?</a:t>
            </a:r>
            <a:endParaRPr lang="en-US" dirty="0">
              <a:solidFill>
                <a:srgbClr val="537B85"/>
              </a:solidFill>
            </a:endParaRPr>
          </a:p>
        </p:txBody>
      </p:sp>
      <p:sp>
        <p:nvSpPr>
          <p:cNvPr id="3" name="Content Placeholder 2"/>
          <p:cNvSpPr>
            <a:spLocks noGrp="1"/>
          </p:cNvSpPr>
          <p:nvPr>
            <p:ph idx="1"/>
          </p:nvPr>
        </p:nvSpPr>
        <p:spPr>
          <a:xfrm>
            <a:off x="609600" y="1600200"/>
            <a:ext cx="8229600" cy="4525963"/>
          </a:xfrm>
        </p:spPr>
        <p:txBody>
          <a:bodyPr>
            <a:normAutofit/>
          </a:bodyPr>
          <a:lstStyle/>
          <a:p>
            <a:r>
              <a:rPr lang="en-US" altLang="en-US" dirty="0" smtClean="0"/>
              <a:t>Recognize </a:t>
            </a:r>
            <a:r>
              <a:rPr lang="en-US" altLang="en-US" dirty="0"/>
              <a:t>when a friend is in trouble;</a:t>
            </a:r>
          </a:p>
          <a:p>
            <a:r>
              <a:rPr lang="en-US" altLang="en-US" dirty="0"/>
              <a:t>Know what you can do to help; &amp;</a:t>
            </a:r>
          </a:p>
          <a:p>
            <a:r>
              <a:rPr lang="en-US" altLang="en-US" dirty="0"/>
              <a:t>Know where to find that help.</a:t>
            </a:r>
          </a:p>
          <a:p>
            <a:pPr>
              <a:buNone/>
            </a:pPr>
            <a:endParaRPr lang="en-US" altLang="en-US" dirty="0"/>
          </a:p>
          <a:p>
            <a:pPr algn="ctr">
              <a:buNone/>
            </a:pPr>
            <a:r>
              <a:rPr lang="en-US" altLang="en-US" u="sng" dirty="0" smtClean="0"/>
              <a:t>Knowing </a:t>
            </a:r>
            <a:r>
              <a:rPr lang="en-US" altLang="en-US" u="sng" dirty="0"/>
              <a:t>this could </a:t>
            </a:r>
            <a:r>
              <a:rPr lang="en-US" altLang="en-US" b="1" u="sng" dirty="0" smtClean="0"/>
              <a:t>SAVE A LIFE</a:t>
            </a:r>
            <a:r>
              <a:rPr lang="en-US" altLang="en-US" dirty="0" smtClean="0"/>
              <a:t>.</a:t>
            </a:r>
            <a:endParaRPr lang="en-US" altLang="en-US" dirty="0"/>
          </a:p>
          <a:p>
            <a:endParaRPr lang="en-US" dirty="0"/>
          </a:p>
        </p:txBody>
      </p:sp>
      <p:pic>
        <p:nvPicPr>
          <p:cNvPr id="4" name="Picture 3" descr="C:\Users\Phoebe\AppData\Local\Microsoft\Windows\Temporary Internet Files\Content.IE5\FHN2IAMW\MP9004484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3952" y="274638"/>
            <a:ext cx="109728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0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lumMod val="50000"/>
                  </a:schemeClr>
                </a:solidFill>
              </a:rPr>
              <a:t>Where to Get Help</a:t>
            </a:r>
            <a:endParaRPr lang="en-US" dirty="0"/>
          </a:p>
        </p:txBody>
      </p:sp>
      <p:sp>
        <p:nvSpPr>
          <p:cNvPr id="3" name="Content Placeholder 2"/>
          <p:cNvSpPr>
            <a:spLocks noGrp="1"/>
          </p:cNvSpPr>
          <p:nvPr>
            <p:ph idx="1"/>
          </p:nvPr>
        </p:nvSpPr>
        <p:spPr>
          <a:xfrm>
            <a:off x="152400" y="1417638"/>
            <a:ext cx="8534400" cy="4784725"/>
          </a:xfrm>
        </p:spPr>
        <p:txBody>
          <a:bodyPr>
            <a:normAutofit fontScale="77500" lnSpcReduction="20000"/>
          </a:bodyPr>
          <a:lstStyle/>
          <a:p>
            <a:pPr marL="685800" indent="-685800"/>
            <a:r>
              <a:rPr lang="en-US" altLang="en-US" dirty="0">
                <a:solidFill>
                  <a:srgbClr val="000000"/>
                </a:solidFill>
              </a:rPr>
              <a:t>School Counselors, Mental Health </a:t>
            </a:r>
            <a:r>
              <a:rPr lang="en-US" altLang="en-US" dirty="0" smtClean="0">
                <a:solidFill>
                  <a:srgbClr val="000000"/>
                </a:solidFill>
              </a:rPr>
              <a:t>specialists</a:t>
            </a:r>
            <a:endParaRPr lang="en-US" altLang="en-US" b="1" dirty="0">
              <a:solidFill>
                <a:srgbClr val="000000"/>
              </a:solidFill>
            </a:endParaRPr>
          </a:p>
          <a:p>
            <a:pPr marL="685800" indent="-685800"/>
            <a:r>
              <a:rPr lang="en-US" altLang="en-US" dirty="0">
                <a:solidFill>
                  <a:srgbClr val="000000"/>
                </a:solidFill>
              </a:rPr>
              <a:t>Physicians/health care providers</a:t>
            </a:r>
          </a:p>
          <a:p>
            <a:pPr marL="685800" indent="-685800"/>
            <a:r>
              <a:rPr lang="en-US" altLang="en-US" dirty="0" smtClean="0">
                <a:solidFill>
                  <a:srgbClr val="000000"/>
                </a:solidFill>
              </a:rPr>
              <a:t>Teachers</a:t>
            </a:r>
            <a:r>
              <a:rPr lang="en-US" altLang="en-US" dirty="0">
                <a:solidFill>
                  <a:srgbClr val="000000"/>
                </a:solidFill>
              </a:rPr>
              <a:t>, Coaches, </a:t>
            </a:r>
            <a:r>
              <a:rPr lang="en-US" altLang="en-US" dirty="0" smtClean="0">
                <a:solidFill>
                  <a:srgbClr val="000000"/>
                </a:solidFill>
              </a:rPr>
              <a:t>Parents, Clergy</a:t>
            </a:r>
            <a:r>
              <a:rPr lang="en-US" altLang="en-US" dirty="0">
                <a:solidFill>
                  <a:srgbClr val="000000"/>
                </a:solidFill>
              </a:rPr>
              <a:t>, Youth Leaders</a:t>
            </a:r>
          </a:p>
          <a:p>
            <a:pPr marL="685800" indent="-685800"/>
            <a:r>
              <a:rPr lang="en-US" altLang="en-US" dirty="0" smtClean="0">
                <a:solidFill>
                  <a:srgbClr val="000000"/>
                </a:solidFill>
              </a:rPr>
              <a:t>National 1-800-273-8255 </a:t>
            </a:r>
            <a:r>
              <a:rPr lang="en-US" altLang="en-US" dirty="0">
                <a:solidFill>
                  <a:srgbClr val="000000"/>
                </a:solidFill>
              </a:rPr>
              <a:t>Local  </a:t>
            </a:r>
            <a:r>
              <a:rPr lang="en-US" altLang="en-US" dirty="0" smtClean="0">
                <a:solidFill>
                  <a:srgbClr val="000000"/>
                </a:solidFill>
              </a:rPr>
              <a:t>783-0500 </a:t>
            </a:r>
            <a:r>
              <a:rPr lang="en-US" altLang="en-US" dirty="0">
                <a:solidFill>
                  <a:srgbClr val="000000"/>
                </a:solidFill>
              </a:rPr>
              <a:t>Crisis </a:t>
            </a:r>
            <a:r>
              <a:rPr lang="en-US" altLang="en-US" dirty="0" smtClean="0">
                <a:solidFill>
                  <a:srgbClr val="000000"/>
                </a:solidFill>
              </a:rPr>
              <a:t>Lines </a:t>
            </a:r>
            <a:endParaRPr lang="en-US" altLang="en-US" sz="800" dirty="0" smtClean="0">
              <a:solidFill>
                <a:srgbClr val="000000"/>
              </a:solidFill>
            </a:endParaRPr>
          </a:p>
          <a:p>
            <a:pPr marL="685800" indent="-685800"/>
            <a:r>
              <a:rPr lang="en-US" altLang="en-US" dirty="0" smtClean="0">
                <a:solidFill>
                  <a:srgbClr val="000000"/>
                </a:solidFill>
              </a:rPr>
              <a:t>1-866-TEENLINK</a:t>
            </a:r>
            <a:r>
              <a:rPr lang="en-US" altLang="en-US" b="1" dirty="0" smtClean="0">
                <a:solidFill>
                  <a:srgbClr val="000000"/>
                </a:solidFill>
              </a:rPr>
              <a:t> </a:t>
            </a:r>
            <a:r>
              <a:rPr lang="en-US" altLang="en-US" dirty="0">
                <a:solidFill>
                  <a:srgbClr val="000000"/>
                </a:solidFill>
              </a:rPr>
              <a:t>(answered by teens</a:t>
            </a:r>
            <a:r>
              <a:rPr lang="en-US" altLang="en-US" dirty="0" smtClean="0">
                <a:solidFill>
                  <a:srgbClr val="000000"/>
                </a:solidFill>
              </a:rPr>
              <a:t>)</a:t>
            </a:r>
          </a:p>
          <a:p>
            <a:pPr marL="685800" indent="-685800"/>
            <a:r>
              <a:rPr lang="en-US" altLang="en-US" dirty="0">
                <a:solidFill>
                  <a:srgbClr val="000000"/>
                </a:solidFill>
              </a:rPr>
              <a:t>LGBTQ friendly services </a:t>
            </a:r>
            <a:r>
              <a:rPr lang="en-US" dirty="0">
                <a:solidFill>
                  <a:srgbClr val="000000"/>
                </a:solidFill>
              </a:rPr>
              <a:t>1-866-4U-TREVOR &amp; Trans Lifeline 1-877-565-8860</a:t>
            </a:r>
          </a:p>
          <a:p>
            <a:pPr marL="685800" indent="-685800"/>
            <a:r>
              <a:rPr lang="en-US" altLang="en-US" dirty="0" smtClean="0">
                <a:solidFill>
                  <a:srgbClr val="000000"/>
                </a:solidFill>
              </a:rPr>
              <a:t>Text Crisis Line 741-741 “start”</a:t>
            </a:r>
            <a:endParaRPr lang="en-US" altLang="en-US" dirty="0">
              <a:solidFill>
                <a:srgbClr val="000000"/>
              </a:solidFill>
            </a:endParaRPr>
          </a:p>
          <a:p>
            <a:endParaRPr lang="en-US" dirty="0"/>
          </a:p>
        </p:txBody>
      </p:sp>
    </p:spTree>
    <p:extLst>
      <p:ext uri="{BB962C8B-B14F-4D97-AF65-F5344CB8AC3E}">
        <p14:creationId xmlns:p14="http://schemas.microsoft.com/office/powerpoint/2010/main" val="268198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6200" y="666259"/>
            <a:ext cx="9296400" cy="70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spcBef>
                <a:spcPts val="300"/>
              </a:spcBef>
              <a:defRPr sz="1800"/>
            </a:pPr>
            <a:r>
              <a:rPr sz="4000" b="1" dirty="0" smtClean="0">
                <a:solidFill>
                  <a:srgbClr val="537B85"/>
                </a:solidFill>
              </a:rPr>
              <a:t>Scenario </a:t>
            </a:r>
            <a:r>
              <a:rPr sz="4000" b="1" dirty="0">
                <a:solidFill>
                  <a:srgbClr val="537B85"/>
                </a:solidFill>
              </a:rPr>
              <a:t>for review</a:t>
            </a:r>
          </a:p>
        </p:txBody>
      </p:sp>
      <p:sp>
        <p:nvSpPr>
          <p:cNvPr id="228" name="Shape 228"/>
          <p:cNvSpPr/>
          <p:nvPr/>
        </p:nvSpPr>
        <p:spPr>
          <a:xfrm>
            <a:off x="6858000" y="6310312"/>
            <a:ext cx="2286000" cy="309501"/>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spAutoFit/>
          </a:bodyPr>
          <a:lstStyle>
            <a:lvl1pPr alg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595959"/>
                </a:solidFill>
              </a:defRPr>
            </a:lvl1pPr>
          </a:lstStyle>
          <a:p>
            <a:pPr lvl="0">
              <a:defRPr sz="1800">
                <a:solidFill>
                  <a:srgbClr val="000000"/>
                </a:solidFill>
              </a:defRPr>
            </a:pPr>
            <a:r>
              <a:rPr sz="1400">
                <a:solidFill>
                  <a:srgbClr val="595959"/>
                </a:solidFill>
              </a:rPr>
              <a:t>© YSPP</a:t>
            </a:r>
          </a:p>
        </p:txBody>
      </p:sp>
      <p:pic>
        <p:nvPicPr>
          <p:cNvPr id="229" name="blackgirls.jpg"/>
          <p:cNvPicPr/>
          <p:nvPr/>
        </p:nvPicPr>
        <p:blipFill>
          <a:blip r:embed="rId3">
            <a:extLst/>
          </a:blip>
          <a:stretch>
            <a:fillRect/>
          </a:stretch>
        </p:blipFill>
        <p:spPr>
          <a:xfrm>
            <a:off x="2343689" y="2176462"/>
            <a:ext cx="4456622" cy="2505076"/>
          </a:xfrm>
          <a:prstGeom prst="rect">
            <a:avLst/>
          </a:prstGeom>
          <a:ln w="12700">
            <a:miter lim="400000"/>
          </a:ln>
        </p:spPr>
      </p:pic>
    </p:spTree>
    <p:extLst>
      <p:ext uri="{BB962C8B-B14F-4D97-AF65-F5344CB8AC3E}">
        <p14:creationId xmlns:p14="http://schemas.microsoft.com/office/powerpoint/2010/main" val="288735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417" y="1405037"/>
            <a:ext cx="8174541" cy="31700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sz="2000" dirty="0"/>
              <a:t>Early in the fall, your </a:t>
            </a:r>
            <a:r>
              <a:rPr lang="en-US" sz="2000" dirty="0" smtClean="0"/>
              <a:t>friend Carlos’s </a:t>
            </a:r>
            <a:r>
              <a:rPr lang="en-US" sz="2000" dirty="0"/>
              <a:t>father was very ill. During that time, Carlos spent a lot of time in the principal’s office, in trouble for minor disciplinary </a:t>
            </a:r>
            <a:r>
              <a:rPr lang="en-US" sz="2000" dirty="0" smtClean="0"/>
              <a:t>problems. </a:t>
            </a:r>
            <a:r>
              <a:rPr lang="en-US" sz="2000" dirty="0"/>
              <a:t>His behavior has improved, but you have noticed him acting quiet and serious in class, and he told you that he was going to drop out of his community soccer team because there was too much on his mind.</a:t>
            </a:r>
          </a:p>
          <a:p>
            <a:pPr algn="l"/>
            <a:endParaRPr lang="en-US" sz="2000" dirty="0"/>
          </a:p>
          <a:p>
            <a:pPr algn="l"/>
            <a:r>
              <a:rPr lang="en-US" sz="2000" dirty="0"/>
              <a:t>For about a month, Carlos has been dating </a:t>
            </a:r>
            <a:r>
              <a:rPr lang="en-US" sz="2000" dirty="0" smtClean="0"/>
              <a:t>Jamie</a:t>
            </a:r>
            <a:r>
              <a:rPr lang="en-US" sz="2000" dirty="0"/>
              <a:t>. He was very invested in the relationship, and you heard him say he would want to die if the relationship ever ended. Today you learn that Jamie broke up with Carlos. </a:t>
            </a:r>
            <a:r>
              <a:rPr lang="en-US" sz="2000" dirty="0" smtClean="0"/>
              <a:t>You are going to see him next period at lunch. What will you say to Carlos?</a:t>
            </a:r>
            <a:endParaRPr lang="en-US" sz="2000" dirty="0"/>
          </a:p>
        </p:txBody>
      </p:sp>
      <p:sp>
        <p:nvSpPr>
          <p:cNvPr id="4" name="TextBox 3"/>
          <p:cNvSpPr txBox="1"/>
          <p:nvPr/>
        </p:nvSpPr>
        <p:spPr>
          <a:xfrm>
            <a:off x="810698" y="648479"/>
            <a:ext cx="7350330"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000" b="1" i="0" u="none" strike="noStrike" cap="none" spc="0" normalizeH="0" baseline="0" dirty="0" smtClean="0">
                <a:ln>
                  <a:noFill/>
                </a:ln>
                <a:solidFill>
                  <a:srgbClr val="009193"/>
                </a:solidFill>
                <a:effectLst/>
                <a:uFillTx/>
                <a:latin typeface="Verdana"/>
                <a:ea typeface="Verdana"/>
                <a:cs typeface="Verdana"/>
                <a:sym typeface="Verdana"/>
              </a:rPr>
              <a:t>CARLOS</a:t>
            </a:r>
            <a:endParaRPr kumimoji="0" lang="en-US" sz="3000" b="1" i="0" u="none" strike="noStrike" cap="none" spc="0" normalizeH="0" baseline="0" dirty="0">
              <a:ln>
                <a:noFill/>
              </a:ln>
              <a:solidFill>
                <a:srgbClr val="009193"/>
              </a:solidFill>
              <a:effectLst/>
              <a:uFillTx/>
              <a:latin typeface="Verdana"/>
              <a:ea typeface="Verdana"/>
              <a:cs typeface="Verdana"/>
              <a:sym typeface="Verdana"/>
            </a:endParaRPr>
          </a:p>
        </p:txBody>
      </p:sp>
    </p:spTree>
    <p:extLst>
      <p:ext uri="{BB962C8B-B14F-4D97-AF65-F5344CB8AC3E}">
        <p14:creationId xmlns:p14="http://schemas.microsoft.com/office/powerpoint/2010/main" val="23414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normAutofit/>
          </a:bodyPr>
          <a:lstStyle/>
          <a:p>
            <a:r>
              <a:rPr lang="en-US" sz="3200" dirty="0"/>
              <a:t>What are the </a:t>
            </a:r>
            <a:r>
              <a:rPr lang="en-US" sz="3200" dirty="0">
                <a:solidFill>
                  <a:srgbClr val="537B85"/>
                </a:solidFill>
                <a:latin typeface="Goudy Stout"/>
                <a:ea typeface="Goudy Stout"/>
                <a:cs typeface="Goudy Stout"/>
                <a:sym typeface="Goudy Stout"/>
              </a:rPr>
              <a:t>FACTS?</a:t>
            </a:r>
            <a:endParaRPr lang="en-US" sz="3400" dirty="0" smtClean="0">
              <a:solidFill>
                <a:srgbClr val="0070C0"/>
              </a:solidFill>
            </a:endParaRPr>
          </a:p>
        </p:txBody>
      </p:sp>
      <p:sp>
        <p:nvSpPr>
          <p:cNvPr id="3" name="Content Placeholder 2"/>
          <p:cNvSpPr>
            <a:spLocks noGrp="1"/>
          </p:cNvSpPr>
          <p:nvPr>
            <p:ph idx="1"/>
          </p:nvPr>
        </p:nvSpPr>
        <p:spPr>
          <a:xfrm>
            <a:off x="429740" y="1524000"/>
            <a:ext cx="7010400" cy="4572000"/>
          </a:xfrm>
        </p:spPr>
        <p:txBody>
          <a:bodyPr>
            <a:normAutofit fontScale="92500" lnSpcReduction="20000"/>
          </a:bodyPr>
          <a:lstStyle/>
          <a:p>
            <a:pPr marL="0" indent="0">
              <a:buNone/>
            </a:pPr>
            <a:r>
              <a:rPr lang="en-US" sz="4800" dirty="0" smtClean="0">
                <a:solidFill>
                  <a:schemeClr val="accent2"/>
                </a:solidFill>
                <a:latin typeface="Goudy Stout" pitchFamily="18" charset="0"/>
              </a:rPr>
              <a:t>F</a:t>
            </a:r>
            <a:r>
              <a:rPr lang="en-US" sz="4800" dirty="0" smtClean="0"/>
              <a:t>eelings</a:t>
            </a:r>
          </a:p>
          <a:p>
            <a:pPr marL="0" indent="0">
              <a:buNone/>
            </a:pPr>
            <a:r>
              <a:rPr lang="en-US" sz="4800" dirty="0" smtClean="0">
                <a:solidFill>
                  <a:schemeClr val="accent2"/>
                </a:solidFill>
                <a:latin typeface="Goudy Stout" pitchFamily="18" charset="0"/>
              </a:rPr>
              <a:t>A</a:t>
            </a:r>
            <a:r>
              <a:rPr lang="en-US" sz="4800" dirty="0" smtClean="0"/>
              <a:t>ctions</a:t>
            </a:r>
          </a:p>
          <a:p>
            <a:pPr marL="0" indent="0">
              <a:buNone/>
            </a:pPr>
            <a:r>
              <a:rPr lang="en-US" sz="4800" dirty="0" smtClean="0">
                <a:solidFill>
                  <a:schemeClr val="accent2"/>
                </a:solidFill>
                <a:latin typeface="Goudy Stout" pitchFamily="18" charset="0"/>
              </a:rPr>
              <a:t>C</a:t>
            </a:r>
            <a:r>
              <a:rPr lang="en-US" sz="4800" dirty="0" smtClean="0"/>
              <a:t>hanges </a:t>
            </a:r>
            <a:endParaRPr lang="en-US" sz="4800" dirty="0"/>
          </a:p>
          <a:p>
            <a:pPr marL="0" indent="0">
              <a:buNone/>
            </a:pPr>
            <a:r>
              <a:rPr lang="en-US" sz="4800" dirty="0" smtClean="0">
                <a:solidFill>
                  <a:schemeClr val="accent2"/>
                </a:solidFill>
                <a:latin typeface="Goudy Stout" pitchFamily="18" charset="0"/>
              </a:rPr>
              <a:t>T</a:t>
            </a:r>
            <a:r>
              <a:rPr lang="en-US" sz="4800" dirty="0" smtClean="0"/>
              <a:t>hreats</a:t>
            </a:r>
          </a:p>
          <a:p>
            <a:pPr marL="0" indent="0">
              <a:buNone/>
            </a:pPr>
            <a:r>
              <a:rPr lang="en-US" sz="4800" dirty="0" smtClean="0">
                <a:solidFill>
                  <a:schemeClr val="accent2"/>
                </a:solidFill>
                <a:latin typeface="Goudy Stout" pitchFamily="18" charset="0"/>
              </a:rPr>
              <a:t>S</a:t>
            </a:r>
            <a:r>
              <a:rPr lang="en-US" sz="4800" dirty="0" smtClean="0"/>
              <a:t>ituations</a:t>
            </a:r>
            <a:endParaRPr lang="en-US" sz="4800" dirty="0"/>
          </a:p>
          <a:p>
            <a:pPr marL="0" indent="0">
              <a:buNone/>
            </a:pPr>
            <a:r>
              <a:rPr lang="en-US" sz="1800" dirty="0"/>
              <a:t>	</a:t>
            </a:r>
            <a:endParaRPr lang="en-US" dirty="0"/>
          </a:p>
        </p:txBody>
      </p:sp>
    </p:spTree>
    <p:extLst>
      <p:ext uri="{BB962C8B-B14F-4D97-AF65-F5344CB8AC3E}">
        <p14:creationId xmlns:p14="http://schemas.microsoft.com/office/powerpoint/2010/main" val="100805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28700"/>
            <a:ext cx="8229600" cy="4038600"/>
          </a:xfrm>
        </p:spPr>
        <p:txBody>
          <a:bodyPr>
            <a:normAutofit/>
          </a:bodyPr>
          <a:lstStyle/>
          <a:p>
            <a:pPr marL="457200" lvl="1" indent="0">
              <a:lnSpc>
                <a:spcPct val="80000"/>
              </a:lnSpc>
              <a:buNone/>
            </a:pPr>
            <a:endParaRPr lang="en-US" sz="3600" b="1" dirty="0" smtClean="0">
              <a:solidFill>
                <a:schemeClr val="accent2"/>
              </a:solidFill>
              <a:latin typeface="Goudy Stout" pitchFamily="18" charset="0"/>
            </a:endParaRPr>
          </a:p>
          <a:p>
            <a:pPr marL="457200" lvl="1" indent="0">
              <a:lnSpc>
                <a:spcPct val="80000"/>
              </a:lnSpc>
              <a:buNone/>
            </a:pPr>
            <a:r>
              <a:rPr lang="en-US" sz="3600" b="1" dirty="0" smtClean="0">
                <a:solidFill>
                  <a:schemeClr val="accent2"/>
                </a:solidFill>
                <a:latin typeface="Goudy Stout" pitchFamily="18" charset="0"/>
              </a:rPr>
              <a:t>S</a:t>
            </a:r>
            <a:r>
              <a:rPr lang="en-US" sz="3600" b="1" dirty="0" smtClean="0">
                <a:solidFill>
                  <a:schemeClr val="tx1">
                    <a:lumMod val="95000"/>
                    <a:lumOff val="5000"/>
                  </a:schemeClr>
                </a:solidFill>
              </a:rPr>
              <a:t>how</a:t>
            </a:r>
            <a:r>
              <a:rPr lang="en-US" sz="3600" b="1" dirty="0" smtClean="0"/>
              <a:t> </a:t>
            </a:r>
            <a:r>
              <a:rPr lang="en-US" sz="3600" b="1" dirty="0">
                <a:solidFill>
                  <a:schemeClr val="tx1">
                    <a:lumMod val="95000"/>
                    <a:lumOff val="5000"/>
                  </a:schemeClr>
                </a:solidFill>
              </a:rPr>
              <a:t>you </a:t>
            </a:r>
            <a:r>
              <a:rPr lang="en-US" sz="3600" b="1" dirty="0" smtClean="0">
                <a:solidFill>
                  <a:schemeClr val="tx1">
                    <a:lumMod val="95000"/>
                    <a:lumOff val="5000"/>
                  </a:schemeClr>
                </a:solidFill>
              </a:rPr>
              <a:t>care</a:t>
            </a:r>
            <a:endParaRPr lang="en-US" sz="3600" dirty="0">
              <a:solidFill>
                <a:schemeClr val="tx1">
                  <a:lumMod val="95000"/>
                  <a:lumOff val="5000"/>
                </a:schemeClr>
              </a:solidFill>
            </a:endParaRPr>
          </a:p>
          <a:p>
            <a:pPr marL="0" indent="0">
              <a:lnSpc>
                <a:spcPct val="80000"/>
              </a:lnSpc>
              <a:buNone/>
            </a:pPr>
            <a:endParaRPr lang="en-US" sz="3600" dirty="0"/>
          </a:p>
          <a:p>
            <a:pPr marL="457200" lvl="1" indent="0">
              <a:lnSpc>
                <a:spcPct val="80000"/>
              </a:lnSpc>
              <a:buNone/>
            </a:pPr>
            <a:r>
              <a:rPr lang="en-US" sz="3600" b="1" dirty="0">
                <a:solidFill>
                  <a:schemeClr val="accent2"/>
                </a:solidFill>
                <a:latin typeface="Goudy Stout" pitchFamily="18" charset="0"/>
              </a:rPr>
              <a:t>A</a:t>
            </a:r>
            <a:r>
              <a:rPr lang="en-US" sz="3600" b="1" dirty="0">
                <a:solidFill>
                  <a:schemeClr val="tx1">
                    <a:lumMod val="95000"/>
                    <a:lumOff val="5000"/>
                  </a:schemeClr>
                </a:solidFill>
              </a:rPr>
              <a:t>sk</a:t>
            </a:r>
            <a:r>
              <a:rPr lang="en-US" sz="3600" b="1" dirty="0"/>
              <a:t> </a:t>
            </a:r>
            <a:r>
              <a:rPr lang="en-US" sz="3600" b="1" dirty="0">
                <a:solidFill>
                  <a:schemeClr val="tx1">
                    <a:lumMod val="95000"/>
                    <a:lumOff val="5000"/>
                  </a:schemeClr>
                </a:solidFill>
              </a:rPr>
              <a:t>the </a:t>
            </a:r>
            <a:r>
              <a:rPr lang="en-US" sz="3600" b="1" dirty="0" smtClean="0">
                <a:solidFill>
                  <a:schemeClr val="tx1">
                    <a:lumMod val="95000"/>
                    <a:lumOff val="5000"/>
                  </a:schemeClr>
                </a:solidFill>
              </a:rPr>
              <a:t>question</a:t>
            </a:r>
            <a:endParaRPr lang="en-US" sz="3600" b="1" dirty="0">
              <a:solidFill>
                <a:schemeClr val="tx1">
                  <a:lumMod val="95000"/>
                  <a:lumOff val="5000"/>
                </a:schemeClr>
              </a:solidFill>
            </a:endParaRPr>
          </a:p>
          <a:p>
            <a:pPr marL="0" indent="0">
              <a:lnSpc>
                <a:spcPct val="80000"/>
              </a:lnSpc>
              <a:buNone/>
            </a:pPr>
            <a:r>
              <a:rPr lang="en-US" sz="3600" dirty="0"/>
              <a:t> </a:t>
            </a:r>
          </a:p>
          <a:p>
            <a:pPr marL="457200" lvl="1" indent="0">
              <a:lnSpc>
                <a:spcPct val="80000"/>
              </a:lnSpc>
              <a:buNone/>
            </a:pPr>
            <a:r>
              <a:rPr lang="en-US" sz="3600" b="1" dirty="0">
                <a:solidFill>
                  <a:schemeClr val="accent2"/>
                </a:solidFill>
                <a:latin typeface="Goudy Stout" pitchFamily="18" charset="0"/>
              </a:rPr>
              <a:t>G</a:t>
            </a:r>
            <a:r>
              <a:rPr lang="en-US" sz="3600" b="1" dirty="0">
                <a:solidFill>
                  <a:schemeClr val="tx1">
                    <a:lumMod val="95000"/>
                    <a:lumOff val="5000"/>
                  </a:schemeClr>
                </a:solidFill>
              </a:rPr>
              <a:t>e</a:t>
            </a:r>
            <a:r>
              <a:rPr lang="en-US" sz="3600" b="1" dirty="0"/>
              <a:t>t </a:t>
            </a:r>
            <a:r>
              <a:rPr lang="en-US" sz="3600" b="1" dirty="0" smtClean="0">
                <a:solidFill>
                  <a:schemeClr val="tx1">
                    <a:lumMod val="95000"/>
                    <a:lumOff val="5000"/>
                  </a:schemeClr>
                </a:solidFill>
              </a:rPr>
              <a:t>help</a:t>
            </a:r>
            <a:endParaRPr lang="en-US" sz="3600" b="1" dirty="0">
              <a:solidFill>
                <a:schemeClr val="tx1">
                  <a:lumMod val="95000"/>
                  <a:lumOff val="5000"/>
                </a:schemeClr>
              </a:solidFill>
            </a:endParaRPr>
          </a:p>
          <a:p>
            <a:endParaRPr lang="en-US" dirty="0"/>
          </a:p>
        </p:txBody>
      </p:sp>
      <p:pic>
        <p:nvPicPr>
          <p:cNvPr id="3080" name="Picture 8" descr="C:\Users\Phoebe\AppData\Local\Microsoft\Windows\Temporary Internet Files\Content.IE5\YAZYEI3C\MP9004118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859280"/>
            <a:ext cx="2377440" cy="2377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69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537B85"/>
                </a:solidFill>
              </a:rPr>
              <a:t>Remember…</a:t>
            </a:r>
          </a:p>
        </p:txBody>
      </p:sp>
      <p:sp>
        <p:nvSpPr>
          <p:cNvPr id="3" name="Content Placeholder 2"/>
          <p:cNvSpPr>
            <a:spLocks noGrp="1"/>
          </p:cNvSpPr>
          <p:nvPr>
            <p:ph idx="1"/>
          </p:nvPr>
        </p:nvSpPr>
        <p:spPr>
          <a:xfrm>
            <a:off x="421104" y="1417638"/>
            <a:ext cx="8265696" cy="4602162"/>
          </a:xfrm>
        </p:spPr>
        <p:txBody>
          <a:bodyPr>
            <a:noAutofit/>
          </a:bodyPr>
          <a:lstStyle/>
          <a:p>
            <a:pPr>
              <a:buFont typeface="Wingdings" pitchFamily="2" charset="2"/>
              <a:buChar char="Ø"/>
            </a:pPr>
            <a:r>
              <a:rPr lang="en-US" sz="2800" dirty="0">
                <a:solidFill>
                  <a:srgbClr val="002060"/>
                </a:solidFill>
              </a:rPr>
              <a:t>Youth suicide is a big problem </a:t>
            </a:r>
            <a:r>
              <a:rPr lang="en-US" sz="2800" dirty="0" smtClean="0">
                <a:solidFill>
                  <a:srgbClr val="002060"/>
                </a:solidFill>
              </a:rPr>
              <a:t>in Washington</a:t>
            </a:r>
            <a:endParaRPr lang="en-US" sz="2800" dirty="0">
              <a:solidFill>
                <a:srgbClr val="002060"/>
              </a:solidFill>
            </a:endParaRPr>
          </a:p>
          <a:p>
            <a:pPr>
              <a:buFont typeface="Wingdings" pitchFamily="2" charset="2"/>
              <a:buChar char="Ø"/>
            </a:pPr>
            <a:r>
              <a:rPr lang="en-US" sz="2800" dirty="0">
                <a:solidFill>
                  <a:srgbClr val="002060"/>
                </a:solidFill>
              </a:rPr>
              <a:t>Most young people who experience stress and depression </a:t>
            </a:r>
            <a:r>
              <a:rPr lang="en-US" sz="2800" i="1" dirty="0">
                <a:solidFill>
                  <a:srgbClr val="002060"/>
                </a:solidFill>
              </a:rPr>
              <a:t>do not </a:t>
            </a:r>
            <a:r>
              <a:rPr lang="en-US" sz="2800" dirty="0">
                <a:solidFill>
                  <a:srgbClr val="002060"/>
                </a:solidFill>
              </a:rPr>
              <a:t>attempt </a:t>
            </a:r>
            <a:r>
              <a:rPr lang="en-US" sz="2800" dirty="0" smtClean="0">
                <a:solidFill>
                  <a:srgbClr val="002060"/>
                </a:solidFill>
              </a:rPr>
              <a:t>suicide</a:t>
            </a:r>
            <a:endParaRPr lang="en-US" sz="2800" dirty="0">
              <a:solidFill>
                <a:srgbClr val="002060"/>
              </a:solidFill>
            </a:endParaRPr>
          </a:p>
          <a:p>
            <a:pPr>
              <a:buFont typeface="Wingdings" pitchFamily="2" charset="2"/>
              <a:buChar char="Ø"/>
            </a:pPr>
            <a:r>
              <a:rPr lang="en-US" sz="2800" dirty="0">
                <a:solidFill>
                  <a:srgbClr val="002060"/>
                </a:solidFill>
              </a:rPr>
              <a:t>Many teens in crisis go to a friend first. </a:t>
            </a:r>
            <a:r>
              <a:rPr lang="en-US" sz="2800" dirty="0" smtClean="0">
                <a:solidFill>
                  <a:srgbClr val="002060"/>
                </a:solidFill>
              </a:rPr>
              <a:t>   You </a:t>
            </a:r>
            <a:r>
              <a:rPr lang="en-US" sz="2800" dirty="0">
                <a:solidFill>
                  <a:srgbClr val="002060"/>
                </a:solidFill>
              </a:rPr>
              <a:t>are a key part of the support </a:t>
            </a:r>
            <a:r>
              <a:rPr lang="en-US" sz="2800" dirty="0" smtClean="0">
                <a:solidFill>
                  <a:srgbClr val="002060"/>
                </a:solidFill>
              </a:rPr>
              <a:t>network! </a:t>
            </a:r>
            <a:endParaRPr lang="en-US" sz="2800" dirty="0">
              <a:solidFill>
                <a:srgbClr val="002060"/>
              </a:solidFill>
            </a:endParaRPr>
          </a:p>
          <a:p>
            <a:pPr>
              <a:buFont typeface="Wingdings" pitchFamily="2" charset="2"/>
              <a:buChar char="Ø"/>
            </a:pPr>
            <a:r>
              <a:rPr lang="en-US" sz="2800" dirty="0">
                <a:solidFill>
                  <a:srgbClr val="002060"/>
                </a:solidFill>
              </a:rPr>
              <a:t>Using SAG and connecting your </a:t>
            </a:r>
            <a:r>
              <a:rPr lang="en-US" sz="2800" dirty="0" smtClean="0">
                <a:solidFill>
                  <a:srgbClr val="002060"/>
                </a:solidFill>
              </a:rPr>
              <a:t>peers </a:t>
            </a:r>
            <a:r>
              <a:rPr lang="en-US" sz="2800" dirty="0">
                <a:solidFill>
                  <a:srgbClr val="002060"/>
                </a:solidFill>
              </a:rPr>
              <a:t>with a helpful adult can save their life, BUT</a:t>
            </a:r>
            <a:r>
              <a:rPr lang="en-US" sz="2800" dirty="0" smtClean="0">
                <a:solidFill>
                  <a:srgbClr val="002060"/>
                </a:solidFill>
              </a:rPr>
              <a:t>…</a:t>
            </a:r>
            <a:endParaRPr lang="en-US" sz="2800" dirty="0">
              <a:solidFill>
                <a:srgbClr val="002060"/>
              </a:solidFill>
            </a:endParaRPr>
          </a:p>
          <a:p>
            <a:pPr>
              <a:buFont typeface="Wingdings" pitchFamily="2" charset="2"/>
              <a:buChar char="Ø"/>
            </a:pPr>
            <a:r>
              <a:rPr lang="en-US" sz="2800" dirty="0">
                <a:solidFill>
                  <a:srgbClr val="002060"/>
                </a:solidFill>
              </a:rPr>
              <a:t>Another person’s choices are </a:t>
            </a:r>
            <a:r>
              <a:rPr lang="en-US" sz="2800" i="1" dirty="0">
                <a:solidFill>
                  <a:srgbClr val="002060"/>
                </a:solidFill>
              </a:rPr>
              <a:t>not</a:t>
            </a:r>
            <a:r>
              <a:rPr lang="en-US" sz="2800" dirty="0">
                <a:solidFill>
                  <a:srgbClr val="002060"/>
                </a:solidFill>
              </a:rPr>
              <a:t> your </a:t>
            </a:r>
            <a:r>
              <a:rPr lang="en-US" dirty="0">
                <a:solidFill>
                  <a:srgbClr val="002060"/>
                </a:solidFill>
              </a:rPr>
              <a:t>fault.</a:t>
            </a:r>
          </a:p>
          <a:p>
            <a:endParaRPr lang="en-US" dirty="0"/>
          </a:p>
        </p:txBody>
      </p:sp>
      <p:pic>
        <p:nvPicPr>
          <p:cNvPr id="5122" name="Picture 2" descr="C:\Users\Phoebe\AppData\Local\Microsoft\Windows\Temporary Internet Files\Content.IE5\FHN2IAMW\dglxasse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8938"/>
            <a:ext cx="11677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7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Prevention Awareness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What can you do in your school and community to promote suicide prevention?</a:t>
            </a:r>
          </a:p>
          <a:p>
            <a:pPr marL="0" indent="0" algn="ctr">
              <a:buNone/>
            </a:pPr>
            <a:endParaRPr lang="en-US" dirty="0"/>
          </a:p>
          <a:p>
            <a:pPr marL="0" indent="0">
              <a:buNone/>
            </a:pPr>
            <a:r>
              <a:rPr lang="en-US" sz="3600" dirty="0" smtClean="0"/>
              <a:t>Remember</a:t>
            </a:r>
            <a:r>
              <a:rPr lang="en-US" sz="3600" dirty="0"/>
              <a:t>: Keep it PREVENTION focused! </a:t>
            </a:r>
            <a:endParaRPr lang="en-US" dirty="0"/>
          </a:p>
        </p:txBody>
      </p:sp>
    </p:spTree>
    <p:extLst>
      <p:ext uri="{BB962C8B-B14F-4D97-AF65-F5344CB8AC3E}">
        <p14:creationId xmlns:p14="http://schemas.microsoft.com/office/powerpoint/2010/main" val="2386246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solidFill>
                  <a:srgbClr val="FF6600"/>
                </a:solidFill>
              </a:rPr>
              <a:t>Closing Activity</a:t>
            </a:r>
          </a:p>
        </p:txBody>
      </p:sp>
      <p:sp>
        <p:nvSpPr>
          <p:cNvPr id="30723" name="Content Placeholder 2"/>
          <p:cNvSpPr>
            <a:spLocks noGrp="1"/>
          </p:cNvSpPr>
          <p:nvPr>
            <p:ph idx="1"/>
          </p:nvPr>
        </p:nvSpPr>
        <p:spPr/>
        <p:txBody>
          <a:bodyPr/>
          <a:lstStyle/>
          <a:p>
            <a:r>
              <a:rPr lang="en-US" altLang="en-US" dirty="0" smtClean="0"/>
              <a:t> How did you feel about P2P when you arrived today?</a:t>
            </a:r>
            <a:endParaRPr lang="en-US" altLang="en-US" b="1" dirty="0" smtClean="0"/>
          </a:p>
          <a:p>
            <a:r>
              <a:rPr lang="en-US" altLang="en-US" dirty="0" smtClean="0"/>
              <a:t> How do you feel about P2P now?</a:t>
            </a:r>
            <a:endParaRPr lang="en-US" altLang="en-US" b="1" dirty="0" smtClean="0"/>
          </a:p>
          <a:p>
            <a:r>
              <a:rPr lang="en-US" altLang="en-US" dirty="0" smtClean="0"/>
              <a:t>What was your favorite part of the P2P Training?</a:t>
            </a:r>
            <a:endParaRPr lang="en-US" altLang="en-US" b="1" dirty="0" smtClean="0"/>
          </a:p>
          <a:p>
            <a:r>
              <a:rPr lang="en-US" altLang="en-US" dirty="0" smtClean="0"/>
              <a:t>What will you change now that you have been through this training?</a:t>
            </a:r>
            <a:endParaRPr lang="en-US" altLang="en-US" b="1" dirty="0" smtClean="0"/>
          </a:p>
        </p:txBody>
      </p:sp>
    </p:spTree>
    <p:extLst>
      <p:ext uri="{BB962C8B-B14F-4D97-AF65-F5344CB8AC3E}">
        <p14:creationId xmlns:p14="http://schemas.microsoft.com/office/powerpoint/2010/main" val="3430805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Contact Information</a:t>
            </a:r>
            <a:endParaRPr lang="en-US" dirty="0"/>
          </a:p>
        </p:txBody>
      </p:sp>
      <p:sp>
        <p:nvSpPr>
          <p:cNvPr id="5" name="TextBox 4"/>
          <p:cNvSpPr txBox="1"/>
          <p:nvPr/>
        </p:nvSpPr>
        <p:spPr>
          <a:xfrm>
            <a:off x="1524000" y="2438400"/>
            <a:ext cx="6477000" cy="1569660"/>
          </a:xfrm>
          <a:prstGeom prst="rect">
            <a:avLst/>
          </a:prstGeom>
          <a:noFill/>
        </p:spPr>
        <p:txBody>
          <a:bodyPr wrap="square" rtlCol="0">
            <a:spAutoFit/>
          </a:bodyPr>
          <a:lstStyle/>
          <a:p>
            <a:pPr algn="ctr"/>
            <a:r>
              <a:rPr lang="en-US" sz="3200" dirty="0" smtClean="0">
                <a:solidFill>
                  <a:schemeClr val="tx2"/>
                </a:solidFill>
              </a:rPr>
              <a:t> Kristi Haynes</a:t>
            </a:r>
          </a:p>
          <a:p>
            <a:pPr algn="ctr"/>
            <a:r>
              <a:rPr lang="en-US" sz="3200" dirty="0" smtClean="0">
                <a:solidFill>
                  <a:schemeClr val="tx2"/>
                </a:solidFill>
              </a:rPr>
              <a:t>Benton/Franklin Field Coordinator</a:t>
            </a:r>
          </a:p>
          <a:p>
            <a:pPr algn="ctr"/>
            <a:r>
              <a:rPr lang="en-US" sz="3200" dirty="0" smtClean="0">
                <a:solidFill>
                  <a:schemeClr val="tx2"/>
                </a:solidFill>
              </a:rPr>
              <a:t>Kristi@yspp.org</a:t>
            </a:r>
          </a:p>
        </p:txBody>
      </p:sp>
    </p:spTree>
    <p:extLst>
      <p:ext uri="{BB962C8B-B14F-4D97-AF65-F5344CB8AC3E}">
        <p14:creationId xmlns:p14="http://schemas.microsoft.com/office/powerpoint/2010/main" val="168069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914400"/>
          </a:xfrm>
        </p:spPr>
        <p:txBody>
          <a:bodyPr/>
          <a:lstStyle/>
          <a:p>
            <a:r>
              <a:rPr lang="en-US" altLang="en-US" dirty="0">
                <a:solidFill>
                  <a:srgbClr val="537B85"/>
                </a:solidFill>
              </a:rPr>
              <a:t> Why we’re here</a:t>
            </a:r>
            <a:endParaRPr lang="en-US" b="1" dirty="0" smtClean="0">
              <a:solidFill>
                <a:srgbClr val="537B85"/>
              </a:solidFill>
            </a:endParaRPr>
          </a:p>
        </p:txBody>
      </p:sp>
      <p:sp>
        <p:nvSpPr>
          <p:cNvPr id="50179" name="Rectangle 3"/>
          <p:cNvSpPr>
            <a:spLocks noGrp="1" noChangeArrowheads="1"/>
          </p:cNvSpPr>
          <p:nvPr>
            <p:ph idx="1"/>
          </p:nvPr>
        </p:nvSpPr>
        <p:spPr>
          <a:xfrm>
            <a:off x="152400" y="1447800"/>
            <a:ext cx="8839200" cy="4648200"/>
          </a:xfrm>
        </p:spPr>
        <p:txBody>
          <a:bodyPr>
            <a:noAutofit/>
          </a:bodyPr>
          <a:lstStyle/>
          <a:p>
            <a:pPr marL="225425" indent="-225425" eaLnBrk="1" hangingPunct="1">
              <a:spcBef>
                <a:spcPts val="600"/>
              </a:spcBef>
              <a:spcAft>
                <a:spcPts val="1000"/>
              </a:spcAft>
              <a:buClr>
                <a:schemeClr val="tx2">
                  <a:lumMod val="65000"/>
                  <a:lumOff val="35000"/>
                </a:schemeClr>
              </a:buClr>
              <a:buSzPct val="75000"/>
              <a:buFont typeface="Arial" pitchFamily="34" charset="0"/>
              <a:buChar char="•"/>
              <a:defRPr/>
            </a:pPr>
            <a:r>
              <a:rPr lang="en-US" sz="2800" dirty="0"/>
              <a:t>An average of 2 </a:t>
            </a:r>
            <a:r>
              <a:rPr lang="en-US" sz="2800" b="1" u="sng" dirty="0"/>
              <a:t>youth</a:t>
            </a:r>
            <a:r>
              <a:rPr lang="en-US" sz="2800" dirty="0"/>
              <a:t> between the ages of 10 and 24 </a:t>
            </a:r>
            <a:r>
              <a:rPr lang="en-US" sz="2800" dirty="0" smtClean="0"/>
              <a:t>die by suicide each </a:t>
            </a:r>
            <a:r>
              <a:rPr lang="en-US" sz="2800" dirty="0"/>
              <a:t>week in Washington </a:t>
            </a:r>
            <a:r>
              <a:rPr lang="en-US" sz="2800" dirty="0" smtClean="0"/>
              <a:t>State. </a:t>
            </a:r>
          </a:p>
          <a:p>
            <a:pPr marL="225425" indent="-225425" eaLnBrk="1" hangingPunct="1">
              <a:spcBef>
                <a:spcPts val="600"/>
              </a:spcBef>
              <a:spcAft>
                <a:spcPts val="1000"/>
              </a:spcAft>
              <a:buClr>
                <a:schemeClr val="tx2">
                  <a:lumMod val="65000"/>
                  <a:lumOff val="35000"/>
                </a:schemeClr>
              </a:buClr>
              <a:buSzPct val="75000"/>
              <a:buFont typeface="Arial" pitchFamily="34" charset="0"/>
              <a:buChar char="•"/>
              <a:defRPr/>
            </a:pPr>
            <a:r>
              <a:rPr lang="en-US" sz="2800" dirty="0" smtClean="0"/>
              <a:t>15% of WA 6</a:t>
            </a:r>
            <a:r>
              <a:rPr lang="en-US" sz="2800" baseline="30000" dirty="0" smtClean="0"/>
              <a:t>th</a:t>
            </a:r>
            <a:r>
              <a:rPr lang="en-US" sz="2800" dirty="0" smtClean="0"/>
              <a:t> graders, 17% of 8</a:t>
            </a:r>
            <a:r>
              <a:rPr lang="en-US" sz="2800" baseline="30000" dirty="0" smtClean="0"/>
              <a:t>th</a:t>
            </a:r>
            <a:r>
              <a:rPr lang="en-US" sz="2800" dirty="0" smtClean="0"/>
              <a:t> graders, 19% of 10</a:t>
            </a:r>
            <a:r>
              <a:rPr lang="en-US" sz="2800" baseline="30000" dirty="0" smtClean="0"/>
              <a:t>th</a:t>
            </a:r>
            <a:r>
              <a:rPr lang="en-US" sz="2800" dirty="0" smtClean="0"/>
              <a:t> graders and 17% of seniors reported seriously considering suicide in the last year. </a:t>
            </a:r>
          </a:p>
          <a:p>
            <a:pPr marL="225425" indent="-225425" eaLnBrk="1" hangingPunct="1">
              <a:spcBef>
                <a:spcPts val="600"/>
              </a:spcBef>
              <a:spcAft>
                <a:spcPts val="1000"/>
              </a:spcAft>
              <a:buClr>
                <a:schemeClr val="tx2">
                  <a:lumMod val="65000"/>
                  <a:lumOff val="35000"/>
                </a:schemeClr>
              </a:buClr>
              <a:buSzPct val="75000"/>
              <a:buFont typeface="Arial" pitchFamily="34" charset="0"/>
              <a:buChar char="•"/>
              <a:defRPr/>
            </a:pPr>
            <a:r>
              <a:rPr lang="en-US" sz="2800" dirty="0" smtClean="0"/>
              <a:t>Suicide is </a:t>
            </a:r>
            <a:r>
              <a:rPr lang="en-US" sz="2800" b="1" dirty="0" smtClean="0"/>
              <a:t>the second leading cause of death </a:t>
            </a:r>
            <a:r>
              <a:rPr lang="en-US" sz="2800" dirty="0" smtClean="0"/>
              <a:t>for WA youth. </a:t>
            </a:r>
          </a:p>
          <a:p>
            <a:pPr marL="225425" indent="-225425" eaLnBrk="1" hangingPunct="1">
              <a:spcBef>
                <a:spcPts val="600"/>
              </a:spcBef>
              <a:spcAft>
                <a:spcPts val="1000"/>
              </a:spcAft>
              <a:buClr>
                <a:schemeClr val="tx2">
                  <a:lumMod val="65000"/>
                  <a:lumOff val="35000"/>
                </a:schemeClr>
              </a:buClr>
              <a:buSzPct val="75000"/>
              <a:buFont typeface="Arial" pitchFamily="34" charset="0"/>
              <a:buChar char="•"/>
              <a:defRPr/>
            </a:pPr>
            <a:r>
              <a:rPr lang="en-US" sz="2800" dirty="0" smtClean="0"/>
              <a:t>Peers </a:t>
            </a:r>
            <a:r>
              <a:rPr lang="en-US" sz="2800" dirty="0"/>
              <a:t>are an important social network. Many suicidal youth will go to a peer for help before they go to an adult</a:t>
            </a:r>
            <a:r>
              <a:rPr lang="en-US" sz="2200" dirty="0"/>
              <a:t>. </a:t>
            </a:r>
          </a:p>
          <a:p>
            <a:pPr algn="ctr" eaLnBrk="1" hangingPunct="1">
              <a:lnSpc>
                <a:spcPct val="90000"/>
              </a:lnSpc>
              <a:buFontTx/>
              <a:buNone/>
              <a:defRPr/>
            </a:pPr>
            <a:endParaRPr lang="en-US" sz="2800" dirty="0" smtClean="0">
              <a:solidFill>
                <a:schemeClr val="accent4">
                  <a:lumMod val="65000"/>
                  <a:lumOff val="35000"/>
                </a:schemeClr>
              </a:solidFill>
            </a:endParaRPr>
          </a:p>
          <a:p>
            <a:pPr algn="ctr" eaLnBrk="1" hangingPunct="1">
              <a:lnSpc>
                <a:spcPct val="90000"/>
              </a:lnSpc>
              <a:buFontTx/>
              <a:buNone/>
              <a:defRPr/>
            </a:pPr>
            <a:endParaRPr lang="en-US" sz="1400" b="1" dirty="0" smtClean="0">
              <a:solidFill>
                <a:schemeClr val="accent4">
                  <a:lumMod val="65000"/>
                  <a:lumOff val="35000"/>
                </a:schemeClr>
              </a:solidFill>
            </a:endParaRPr>
          </a:p>
        </p:txBody>
      </p:sp>
    </p:spTree>
    <p:extLst>
      <p:ext uri="{BB962C8B-B14F-4D97-AF65-F5344CB8AC3E}">
        <p14:creationId xmlns:p14="http://schemas.microsoft.com/office/powerpoint/2010/main" val="30192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957"/>
            <a:ext cx="8229600" cy="1143000"/>
          </a:xfrm>
        </p:spPr>
        <p:txBody>
          <a:bodyPr/>
          <a:lstStyle/>
          <a:p>
            <a:r>
              <a:rPr lang="en-US" sz="4800" dirty="0" smtClean="0"/>
              <a:t>        </a:t>
            </a:r>
            <a:r>
              <a:rPr lang="en-US" sz="4800" dirty="0" smtClean="0">
                <a:solidFill>
                  <a:srgbClr val="537B85"/>
                </a:solidFill>
              </a:rPr>
              <a:t>Agreements</a:t>
            </a:r>
            <a:endParaRPr lang="en-US" sz="4800" dirty="0">
              <a:solidFill>
                <a:srgbClr val="537B85"/>
              </a:solidFill>
            </a:endParaRPr>
          </a:p>
        </p:txBody>
      </p:sp>
      <p:sp>
        <p:nvSpPr>
          <p:cNvPr id="3" name="Content Placeholder 2"/>
          <p:cNvSpPr>
            <a:spLocks noGrp="1"/>
          </p:cNvSpPr>
          <p:nvPr>
            <p:ph idx="1"/>
          </p:nvPr>
        </p:nvSpPr>
        <p:spPr>
          <a:xfrm>
            <a:off x="800100" y="1417638"/>
            <a:ext cx="7543800" cy="1676400"/>
          </a:xfrm>
        </p:spPr>
        <p:txBody>
          <a:bodyPr>
            <a:normAutofit fontScale="92500" lnSpcReduction="10000"/>
          </a:bodyPr>
          <a:lstStyle/>
          <a:p>
            <a:pPr marL="0" indent="0">
              <a:buNone/>
            </a:pPr>
            <a:endParaRPr lang="en-US" sz="2800" dirty="0" smtClean="0"/>
          </a:p>
          <a:p>
            <a:pPr marL="0" indent="0" algn="ctr">
              <a:buNone/>
            </a:pPr>
            <a:r>
              <a:rPr lang="en-US" sz="3200" dirty="0" smtClean="0"/>
              <a:t>What </a:t>
            </a:r>
            <a:r>
              <a:rPr lang="en-US" sz="3200" dirty="0"/>
              <a:t>will make </a:t>
            </a:r>
            <a:r>
              <a:rPr lang="en-US" sz="3200" b="1" dirty="0"/>
              <a:t>everyone</a:t>
            </a:r>
            <a:r>
              <a:rPr lang="en-US" sz="3200" dirty="0"/>
              <a:t> </a:t>
            </a:r>
            <a:r>
              <a:rPr lang="en-US" sz="3200" dirty="0" smtClean="0"/>
              <a:t>feel respected </a:t>
            </a:r>
            <a:r>
              <a:rPr lang="en-US" sz="3200" dirty="0"/>
              <a:t>and safe in </a:t>
            </a:r>
            <a:r>
              <a:rPr lang="en-US" sz="3200" dirty="0" smtClean="0"/>
              <a:t>this training? </a:t>
            </a:r>
            <a:endParaRPr lang="en-US" sz="3200" dirty="0"/>
          </a:p>
          <a:p>
            <a:endParaRPr lang="en-US" sz="2800" dirty="0"/>
          </a:p>
        </p:txBody>
      </p:sp>
      <p:pic>
        <p:nvPicPr>
          <p:cNvPr id="4" name="Picture 2" descr="C:\Users\karyn\AppData\Local\Microsoft\Windows\Temporary Internet Files\Content.IE5\R6ZXKA5T\MC900288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276600"/>
            <a:ext cx="624840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3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729673" y="381000"/>
            <a:ext cx="7499927" cy="5255490"/>
          </a:xfrm>
          <a:custGeom>
            <a:avLst/>
            <a:gdLst>
              <a:gd name="connsiteX0" fmla="*/ 0 w 7499927"/>
              <a:gd name="connsiteY0" fmla="*/ 0 h 4987636"/>
              <a:gd name="connsiteX1" fmla="*/ 7499927 w 7499927"/>
              <a:gd name="connsiteY1" fmla="*/ 18472 h 4987636"/>
              <a:gd name="connsiteX2" fmla="*/ 4174836 w 7499927"/>
              <a:gd name="connsiteY2" fmla="*/ 4987636 h 4987636"/>
              <a:gd name="connsiteX3" fmla="*/ 0 w 7499927"/>
              <a:gd name="connsiteY3" fmla="*/ 0 h 4987636"/>
              <a:gd name="connsiteX0" fmla="*/ 0 w 7499927"/>
              <a:gd name="connsiteY0" fmla="*/ 0 h 4987636"/>
              <a:gd name="connsiteX1" fmla="*/ 7499927 w 7499927"/>
              <a:gd name="connsiteY1" fmla="*/ 18472 h 4987636"/>
              <a:gd name="connsiteX2" fmla="*/ 3990109 w 7499927"/>
              <a:gd name="connsiteY2" fmla="*/ 4987636 h 4987636"/>
              <a:gd name="connsiteX3" fmla="*/ 0 w 7499927"/>
              <a:gd name="connsiteY3" fmla="*/ 0 h 4987636"/>
              <a:gd name="connsiteX0" fmla="*/ 0 w 7499927"/>
              <a:gd name="connsiteY0" fmla="*/ 0 h 4987636"/>
              <a:gd name="connsiteX1" fmla="*/ 7499927 w 7499927"/>
              <a:gd name="connsiteY1" fmla="*/ 18472 h 4987636"/>
              <a:gd name="connsiteX2" fmla="*/ 3777673 w 7499927"/>
              <a:gd name="connsiteY2" fmla="*/ 4987636 h 4987636"/>
              <a:gd name="connsiteX3" fmla="*/ 0 w 7499927"/>
              <a:gd name="connsiteY3" fmla="*/ 0 h 4987636"/>
              <a:gd name="connsiteX0" fmla="*/ 0 w 7499927"/>
              <a:gd name="connsiteY0" fmla="*/ 0 h 4987636"/>
              <a:gd name="connsiteX1" fmla="*/ 7499927 w 7499927"/>
              <a:gd name="connsiteY1" fmla="*/ 18472 h 4987636"/>
              <a:gd name="connsiteX2" fmla="*/ 3611419 w 7499927"/>
              <a:gd name="connsiteY2" fmla="*/ 4987636 h 4987636"/>
              <a:gd name="connsiteX3" fmla="*/ 0 w 7499927"/>
              <a:gd name="connsiteY3" fmla="*/ 0 h 4987636"/>
              <a:gd name="connsiteX0" fmla="*/ 0 w 7499927"/>
              <a:gd name="connsiteY0" fmla="*/ 0 h 4987636"/>
              <a:gd name="connsiteX1" fmla="*/ 7499927 w 7499927"/>
              <a:gd name="connsiteY1" fmla="*/ 18472 h 4987636"/>
              <a:gd name="connsiteX2" fmla="*/ 3352801 w 7499927"/>
              <a:gd name="connsiteY2" fmla="*/ 4987636 h 4987636"/>
              <a:gd name="connsiteX3" fmla="*/ 0 w 7499927"/>
              <a:gd name="connsiteY3" fmla="*/ 0 h 4987636"/>
              <a:gd name="connsiteX0" fmla="*/ 0 w 7499927"/>
              <a:gd name="connsiteY0" fmla="*/ 0 h 5043054"/>
              <a:gd name="connsiteX1" fmla="*/ 7499927 w 7499927"/>
              <a:gd name="connsiteY1" fmla="*/ 18472 h 5043054"/>
              <a:gd name="connsiteX2" fmla="*/ 3611419 w 7499927"/>
              <a:gd name="connsiteY2" fmla="*/ 5043054 h 5043054"/>
              <a:gd name="connsiteX3" fmla="*/ 0 w 7499927"/>
              <a:gd name="connsiteY3" fmla="*/ 0 h 5043054"/>
              <a:gd name="connsiteX0" fmla="*/ 0 w 7499927"/>
              <a:gd name="connsiteY0" fmla="*/ 0 h 5227781"/>
              <a:gd name="connsiteX1" fmla="*/ 7499927 w 7499927"/>
              <a:gd name="connsiteY1" fmla="*/ 18472 h 5227781"/>
              <a:gd name="connsiteX2" fmla="*/ 3879273 w 7499927"/>
              <a:gd name="connsiteY2" fmla="*/ 5227781 h 5227781"/>
              <a:gd name="connsiteX3" fmla="*/ 0 w 7499927"/>
              <a:gd name="connsiteY3" fmla="*/ 0 h 5227781"/>
              <a:gd name="connsiteX0" fmla="*/ 0 w 7499927"/>
              <a:gd name="connsiteY0" fmla="*/ 0 h 5227781"/>
              <a:gd name="connsiteX1" fmla="*/ 7499927 w 7499927"/>
              <a:gd name="connsiteY1" fmla="*/ 18472 h 5227781"/>
              <a:gd name="connsiteX2" fmla="*/ 4091709 w 7499927"/>
              <a:gd name="connsiteY2" fmla="*/ 5227781 h 5227781"/>
              <a:gd name="connsiteX3" fmla="*/ 0 w 7499927"/>
              <a:gd name="connsiteY3" fmla="*/ 0 h 5227781"/>
              <a:gd name="connsiteX0" fmla="*/ 0 w 7499927"/>
              <a:gd name="connsiteY0" fmla="*/ 0 h 5246253"/>
              <a:gd name="connsiteX1" fmla="*/ 7499927 w 7499927"/>
              <a:gd name="connsiteY1" fmla="*/ 18472 h 5246253"/>
              <a:gd name="connsiteX2" fmla="*/ 4027054 w 7499927"/>
              <a:gd name="connsiteY2" fmla="*/ 5246253 h 5246253"/>
              <a:gd name="connsiteX3" fmla="*/ 0 w 7499927"/>
              <a:gd name="connsiteY3" fmla="*/ 0 h 5246253"/>
              <a:gd name="connsiteX0" fmla="*/ 0 w 7499927"/>
              <a:gd name="connsiteY0" fmla="*/ 0 h 5255490"/>
              <a:gd name="connsiteX1" fmla="*/ 7499927 w 7499927"/>
              <a:gd name="connsiteY1" fmla="*/ 18472 h 5255490"/>
              <a:gd name="connsiteX2" fmla="*/ 3879272 w 7499927"/>
              <a:gd name="connsiteY2" fmla="*/ 5255490 h 5255490"/>
              <a:gd name="connsiteX3" fmla="*/ 0 w 7499927"/>
              <a:gd name="connsiteY3" fmla="*/ 0 h 5255490"/>
            </a:gdLst>
            <a:ahLst/>
            <a:cxnLst>
              <a:cxn ang="0">
                <a:pos x="connsiteX0" y="connsiteY0"/>
              </a:cxn>
              <a:cxn ang="0">
                <a:pos x="connsiteX1" y="connsiteY1"/>
              </a:cxn>
              <a:cxn ang="0">
                <a:pos x="connsiteX2" y="connsiteY2"/>
              </a:cxn>
              <a:cxn ang="0">
                <a:pos x="connsiteX3" y="connsiteY3"/>
              </a:cxn>
            </a:cxnLst>
            <a:rect l="l" t="t" r="r" b="b"/>
            <a:pathLst>
              <a:path w="7499927" h="5255490">
                <a:moveTo>
                  <a:pt x="0" y="0"/>
                </a:moveTo>
                <a:lnTo>
                  <a:pt x="7499927" y="18472"/>
                </a:lnTo>
                <a:lnTo>
                  <a:pt x="3879272" y="5255490"/>
                </a:lnTo>
                <a:lnTo>
                  <a:pt x="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366981" y="1267124"/>
            <a:ext cx="6225309" cy="46182"/>
          </a:xfrm>
          <a:custGeom>
            <a:avLst/>
            <a:gdLst>
              <a:gd name="connsiteX0" fmla="*/ 0 w 6225309"/>
              <a:gd name="connsiteY0" fmla="*/ 0 h 46182"/>
              <a:gd name="connsiteX1" fmla="*/ 6225309 w 6225309"/>
              <a:gd name="connsiteY1" fmla="*/ 36945 h 46182"/>
              <a:gd name="connsiteX2" fmla="*/ 6225309 w 6225309"/>
              <a:gd name="connsiteY2" fmla="*/ 36945 h 46182"/>
              <a:gd name="connsiteX3" fmla="*/ 6216073 w 6225309"/>
              <a:gd name="connsiteY3" fmla="*/ 46182 h 46182"/>
            </a:gdLst>
            <a:ahLst/>
            <a:cxnLst>
              <a:cxn ang="0">
                <a:pos x="connsiteX0" y="connsiteY0"/>
              </a:cxn>
              <a:cxn ang="0">
                <a:pos x="connsiteX1" y="connsiteY1"/>
              </a:cxn>
              <a:cxn ang="0">
                <a:pos x="connsiteX2" y="connsiteY2"/>
              </a:cxn>
              <a:cxn ang="0">
                <a:pos x="connsiteX3" y="connsiteY3"/>
              </a:cxn>
            </a:cxnLst>
            <a:rect l="l" t="t" r="r" b="b"/>
            <a:pathLst>
              <a:path w="6225309" h="46182">
                <a:moveTo>
                  <a:pt x="0" y="0"/>
                </a:moveTo>
                <a:lnTo>
                  <a:pt x="6225309" y="36945"/>
                </a:lnTo>
                <a:lnTo>
                  <a:pt x="6225309" y="36945"/>
                </a:lnTo>
                <a:lnTo>
                  <a:pt x="6216073" y="461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050474" y="2158896"/>
            <a:ext cx="4865511" cy="45719"/>
          </a:xfrm>
          <a:custGeom>
            <a:avLst/>
            <a:gdLst>
              <a:gd name="connsiteX0" fmla="*/ 0 w 5172364"/>
              <a:gd name="connsiteY0" fmla="*/ 0 h 18473"/>
              <a:gd name="connsiteX1" fmla="*/ 5172364 w 5172364"/>
              <a:gd name="connsiteY1" fmla="*/ 18473 h 18473"/>
            </a:gdLst>
            <a:ahLst/>
            <a:cxnLst>
              <a:cxn ang="0">
                <a:pos x="connsiteX0" y="connsiteY0"/>
              </a:cxn>
              <a:cxn ang="0">
                <a:pos x="connsiteX1" y="connsiteY1"/>
              </a:cxn>
            </a:cxnLst>
            <a:rect l="l" t="t" r="r" b="b"/>
            <a:pathLst>
              <a:path w="5172364" h="18473">
                <a:moveTo>
                  <a:pt x="0" y="0"/>
                </a:moveTo>
                <a:lnTo>
                  <a:pt x="5172364" y="1847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736272" y="3015106"/>
            <a:ext cx="3657600" cy="45719"/>
          </a:xfrm>
          <a:custGeom>
            <a:avLst/>
            <a:gdLst>
              <a:gd name="connsiteX0" fmla="*/ 0 w 4110182"/>
              <a:gd name="connsiteY0" fmla="*/ 0 h 9237"/>
              <a:gd name="connsiteX1" fmla="*/ 4110182 w 4110182"/>
              <a:gd name="connsiteY1" fmla="*/ 9237 h 9237"/>
            </a:gdLst>
            <a:ahLst/>
            <a:cxnLst>
              <a:cxn ang="0">
                <a:pos x="connsiteX0" y="connsiteY0"/>
              </a:cxn>
              <a:cxn ang="0">
                <a:pos x="connsiteX1" y="connsiteY1"/>
              </a:cxn>
            </a:cxnLst>
            <a:rect l="l" t="t" r="r" b="b"/>
            <a:pathLst>
              <a:path w="4110182" h="9237">
                <a:moveTo>
                  <a:pt x="0" y="0"/>
                </a:moveTo>
                <a:lnTo>
                  <a:pt x="4110182" y="92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34385" y="690479"/>
            <a:ext cx="5715000" cy="400110"/>
          </a:xfrm>
          <a:prstGeom prst="rect">
            <a:avLst/>
          </a:prstGeom>
          <a:noFill/>
        </p:spPr>
        <p:txBody>
          <a:bodyPr wrap="square" rtlCol="0">
            <a:spAutoFit/>
          </a:bodyPr>
          <a:lstStyle/>
          <a:p>
            <a:pPr algn="ctr"/>
            <a:r>
              <a:rPr lang="en-US" sz="2000" dirty="0" smtClean="0"/>
              <a:t>Everyone has stress and problems</a:t>
            </a:r>
            <a:endParaRPr lang="en-US" sz="2000" dirty="0"/>
          </a:p>
        </p:txBody>
      </p:sp>
      <p:sp>
        <p:nvSpPr>
          <p:cNvPr id="17" name="TextBox 16"/>
          <p:cNvSpPr txBox="1"/>
          <p:nvPr/>
        </p:nvSpPr>
        <p:spPr>
          <a:xfrm>
            <a:off x="2191585" y="1376279"/>
            <a:ext cx="4724400" cy="707886"/>
          </a:xfrm>
          <a:prstGeom prst="rect">
            <a:avLst/>
          </a:prstGeom>
          <a:noFill/>
        </p:spPr>
        <p:txBody>
          <a:bodyPr wrap="square" rtlCol="0">
            <a:spAutoFit/>
          </a:bodyPr>
          <a:lstStyle/>
          <a:p>
            <a:pPr algn="ctr"/>
            <a:r>
              <a:rPr lang="en-US" sz="2000" dirty="0" smtClean="0"/>
              <a:t>Some people have depression and other mental health issues</a:t>
            </a:r>
            <a:endParaRPr lang="en-US" sz="2000" dirty="0"/>
          </a:p>
        </p:txBody>
      </p:sp>
      <p:sp>
        <p:nvSpPr>
          <p:cNvPr id="19" name="TextBox 18"/>
          <p:cNvSpPr txBox="1"/>
          <p:nvPr/>
        </p:nvSpPr>
        <p:spPr>
          <a:xfrm>
            <a:off x="2464058" y="2186142"/>
            <a:ext cx="4070927" cy="400110"/>
          </a:xfrm>
          <a:prstGeom prst="rect">
            <a:avLst/>
          </a:prstGeom>
          <a:noFill/>
        </p:spPr>
        <p:txBody>
          <a:bodyPr wrap="square" rtlCol="0">
            <a:spAutoFit/>
          </a:bodyPr>
          <a:lstStyle/>
          <a:p>
            <a:pPr algn="ctr"/>
            <a:r>
              <a:rPr lang="en-US" sz="2000" dirty="0" smtClean="0"/>
              <a:t>Fewer people think about suicide </a:t>
            </a:r>
            <a:endParaRPr lang="en-US" sz="2000" dirty="0"/>
          </a:p>
        </p:txBody>
      </p:sp>
      <p:sp>
        <p:nvSpPr>
          <p:cNvPr id="20" name="TextBox 19"/>
          <p:cNvSpPr txBox="1"/>
          <p:nvPr/>
        </p:nvSpPr>
        <p:spPr>
          <a:xfrm>
            <a:off x="3166021" y="3281279"/>
            <a:ext cx="2667000" cy="707886"/>
          </a:xfrm>
          <a:prstGeom prst="rect">
            <a:avLst/>
          </a:prstGeom>
          <a:noFill/>
        </p:spPr>
        <p:txBody>
          <a:bodyPr wrap="square" rtlCol="0">
            <a:spAutoFit/>
          </a:bodyPr>
          <a:lstStyle/>
          <a:p>
            <a:pPr algn="ctr"/>
            <a:r>
              <a:rPr lang="en-US" sz="2000" dirty="0" smtClean="0"/>
              <a:t>Even fewer people attempt suicide</a:t>
            </a:r>
            <a:endParaRPr lang="en-US" sz="2000" dirty="0"/>
          </a:p>
        </p:txBody>
      </p:sp>
      <p:sp>
        <p:nvSpPr>
          <p:cNvPr id="22" name="TextBox 21"/>
          <p:cNvSpPr txBox="1"/>
          <p:nvPr/>
        </p:nvSpPr>
        <p:spPr>
          <a:xfrm>
            <a:off x="3486985" y="3952569"/>
            <a:ext cx="2209800" cy="1292662"/>
          </a:xfrm>
          <a:prstGeom prst="rect">
            <a:avLst/>
          </a:prstGeom>
          <a:noFill/>
        </p:spPr>
        <p:txBody>
          <a:bodyPr wrap="square" rtlCol="0">
            <a:spAutoFit/>
          </a:bodyPr>
          <a:lstStyle/>
          <a:p>
            <a:pPr algn="ctr"/>
            <a:endParaRPr lang="en-US" dirty="0" smtClean="0"/>
          </a:p>
          <a:p>
            <a:pPr algn="ctr"/>
            <a:r>
              <a:rPr lang="en-US" sz="2000" dirty="0" smtClean="0"/>
              <a:t>Fewer </a:t>
            </a:r>
          </a:p>
          <a:p>
            <a:pPr algn="ctr"/>
            <a:r>
              <a:rPr lang="en-US" sz="2000" dirty="0" smtClean="0"/>
              <a:t>people </a:t>
            </a:r>
          </a:p>
          <a:p>
            <a:pPr algn="ctr"/>
            <a:r>
              <a:rPr lang="en-US" sz="2000" dirty="0" smtClean="0"/>
              <a:t>die </a:t>
            </a:r>
          </a:p>
        </p:txBody>
      </p:sp>
      <p:sp>
        <p:nvSpPr>
          <p:cNvPr id="23" name="Freeform 22"/>
          <p:cNvSpPr/>
          <p:nvPr/>
        </p:nvSpPr>
        <p:spPr>
          <a:xfrm>
            <a:off x="3445163" y="4047269"/>
            <a:ext cx="2262909" cy="9237"/>
          </a:xfrm>
          <a:custGeom>
            <a:avLst/>
            <a:gdLst>
              <a:gd name="connsiteX0" fmla="*/ 0 w 2262909"/>
              <a:gd name="connsiteY0" fmla="*/ 0 h 9237"/>
              <a:gd name="connsiteX1" fmla="*/ 2262909 w 2262909"/>
              <a:gd name="connsiteY1" fmla="*/ 9237 h 9237"/>
              <a:gd name="connsiteX2" fmla="*/ 2262909 w 2262909"/>
              <a:gd name="connsiteY2" fmla="*/ 9237 h 9237"/>
            </a:gdLst>
            <a:ahLst/>
            <a:cxnLst>
              <a:cxn ang="0">
                <a:pos x="connsiteX0" y="connsiteY0"/>
              </a:cxn>
              <a:cxn ang="0">
                <a:pos x="connsiteX1" y="connsiteY1"/>
              </a:cxn>
              <a:cxn ang="0">
                <a:pos x="connsiteX2" y="connsiteY2"/>
              </a:cxn>
            </a:cxnLst>
            <a:rect l="l" t="t" r="r" b="b"/>
            <a:pathLst>
              <a:path w="2262909" h="9237">
                <a:moveTo>
                  <a:pt x="0" y="0"/>
                </a:moveTo>
                <a:lnTo>
                  <a:pt x="2262909" y="9237"/>
                </a:lnTo>
                <a:lnTo>
                  <a:pt x="2262909" y="92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aryn\AppData\Local\Microsoft\Windows\Temporary Internet Files\Content.IE5\R6ZXKA5T\MC900434805[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2473" y="2514600"/>
            <a:ext cx="910305" cy="9103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7713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800" dirty="0" smtClean="0">
                <a:solidFill>
                  <a:srgbClr val="C00000"/>
                </a:solidFill>
                <a:effectLst>
                  <a:outerShdw blurRad="38100" dist="38100" dir="2700000" algn="tl">
                    <a:srgbClr val="000000">
                      <a:alpha val="43137"/>
                    </a:srgbClr>
                  </a:outerShdw>
                </a:effectLst>
                <a:latin typeface="Hobo Std" pitchFamily="34" charset="0"/>
              </a:rPr>
              <a:t>  </a:t>
            </a:r>
            <a:r>
              <a:rPr lang="en-US" sz="4800" dirty="0" smtClean="0">
                <a:solidFill>
                  <a:srgbClr val="537B85"/>
                </a:solidFill>
                <a:latin typeface="+mn-lt"/>
              </a:rPr>
              <a:t>What is </a:t>
            </a:r>
            <a:r>
              <a:rPr lang="en-US" sz="4800" dirty="0" smtClean="0">
                <a:solidFill>
                  <a:srgbClr val="537B85"/>
                </a:solidFill>
                <a:latin typeface="+mn-lt"/>
                <a:ea typeface="Adobe Fan Heiti Std B" pitchFamily="34" charset="-128"/>
              </a:rPr>
              <a:t>STRESS?</a:t>
            </a:r>
            <a:endParaRPr lang="en-US" sz="4800" dirty="0">
              <a:solidFill>
                <a:srgbClr val="537B85"/>
              </a:solidFill>
              <a:latin typeface="+mn-lt"/>
              <a:ea typeface="Adobe Fan Heiti Std B" pitchFamily="34" charset="-128"/>
            </a:endParaRPr>
          </a:p>
        </p:txBody>
      </p:sp>
      <p:sp>
        <p:nvSpPr>
          <p:cNvPr id="3" name="Content Placeholder 2"/>
          <p:cNvSpPr>
            <a:spLocks noGrp="1"/>
          </p:cNvSpPr>
          <p:nvPr>
            <p:ph idx="1"/>
          </p:nvPr>
        </p:nvSpPr>
        <p:spPr>
          <a:xfrm>
            <a:off x="990600" y="1351547"/>
            <a:ext cx="7391400" cy="5105400"/>
          </a:xfrm>
        </p:spPr>
        <p:txBody>
          <a:bodyPr>
            <a:normAutofit fontScale="85000" lnSpcReduction="20000"/>
          </a:bodyPr>
          <a:lstStyle/>
          <a:p>
            <a:pPr marL="0" indent="0" algn="ctr">
              <a:buNone/>
            </a:pPr>
            <a:r>
              <a:rPr lang="en-US" sz="3200" dirty="0"/>
              <a:t>The way our minds and bodies respond to challenges and threats</a:t>
            </a: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800" dirty="0" smtClean="0"/>
          </a:p>
          <a:p>
            <a:pPr marL="0" indent="0">
              <a:buNone/>
            </a:pPr>
            <a:endParaRPr lang="en-US" sz="800" dirty="0"/>
          </a:p>
          <a:p>
            <a:pPr marL="0" indent="0" algn="ctr">
              <a:buNone/>
            </a:pPr>
            <a:r>
              <a:rPr lang="en-US" sz="3200" dirty="0" smtClean="0"/>
              <a:t>  How </a:t>
            </a:r>
            <a:r>
              <a:rPr lang="en-US" sz="3200" dirty="0"/>
              <a:t>does stress affect us? </a:t>
            </a:r>
          </a:p>
          <a:p>
            <a:endParaRPr lang="en-US" sz="3200" dirty="0"/>
          </a:p>
        </p:txBody>
      </p:sp>
      <p:pic>
        <p:nvPicPr>
          <p:cNvPr id="2050" name="Picture 2" descr="C:\Users\Phoebe\AppData\Local\Microsoft\Windows\Temporary Internet Files\Content.IE5\TY31EEW6\MP9004304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2532647"/>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60708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990600" y="304800"/>
            <a:ext cx="7010400" cy="1143000"/>
          </a:xfrm>
        </p:spPr>
        <p:txBody>
          <a:bodyPr/>
          <a:lstStyle/>
          <a:p>
            <a:pPr eaLnBrk="1" hangingPunct="1"/>
            <a:r>
              <a:rPr lang="en-US" altLang="en-US" sz="4800" b="1" dirty="0" smtClean="0">
                <a:solidFill>
                  <a:srgbClr val="990000"/>
                </a:solidFill>
              </a:rPr>
              <a:t>Stress Activity</a:t>
            </a:r>
          </a:p>
        </p:txBody>
      </p:sp>
      <p:sp>
        <p:nvSpPr>
          <p:cNvPr id="299011" name="Rectangle 3"/>
          <p:cNvSpPr>
            <a:spLocks noGrp="1" noChangeArrowheads="1"/>
          </p:cNvSpPr>
          <p:nvPr>
            <p:ph type="body" sz="half" idx="1"/>
          </p:nvPr>
        </p:nvSpPr>
        <p:spPr>
          <a:xfrm>
            <a:off x="685800" y="1455420"/>
            <a:ext cx="6400800" cy="4343400"/>
          </a:xfrm>
        </p:spPr>
        <p:txBody>
          <a:bodyPr/>
          <a:lstStyle/>
          <a:p>
            <a:pPr eaLnBrk="1" hangingPunct="1">
              <a:buFontTx/>
              <a:buNone/>
            </a:pPr>
            <a:endParaRPr lang="en-US" altLang="en-US" sz="800" dirty="0" smtClean="0"/>
          </a:p>
          <a:p>
            <a:pPr algn="ctr" eaLnBrk="1" hangingPunct="1">
              <a:buFontTx/>
              <a:buNone/>
            </a:pPr>
            <a:r>
              <a:rPr lang="en-US" altLang="en-US" sz="3200" dirty="0" smtClean="0">
                <a:solidFill>
                  <a:srgbClr val="002060"/>
                </a:solidFill>
              </a:rPr>
              <a:t>Think about stressors teens have…               </a:t>
            </a:r>
            <a:r>
              <a:rPr lang="en-US" altLang="en-US" sz="3200" b="1" dirty="0" smtClean="0">
                <a:solidFill>
                  <a:srgbClr val="002060"/>
                </a:solidFill>
              </a:rPr>
              <a:t>a problem, a worry or just a concern</a:t>
            </a:r>
            <a:r>
              <a:rPr lang="en-US" altLang="en-US" sz="3200" dirty="0" smtClean="0">
                <a:solidFill>
                  <a:srgbClr val="002060"/>
                </a:solidFill>
              </a:rPr>
              <a:t>…</a:t>
            </a:r>
          </a:p>
          <a:p>
            <a:pPr algn="ctr" eaLnBrk="1" hangingPunct="1">
              <a:buFontTx/>
              <a:buNone/>
            </a:pPr>
            <a:endParaRPr lang="en-US" altLang="en-US" dirty="0" smtClean="0">
              <a:solidFill>
                <a:srgbClr val="002060"/>
              </a:solidFill>
            </a:endParaRPr>
          </a:p>
          <a:p>
            <a:pPr algn="ctr" eaLnBrk="1" hangingPunct="1">
              <a:buFontTx/>
              <a:buNone/>
            </a:pPr>
            <a:r>
              <a:rPr lang="en-US" altLang="en-US" sz="3200" dirty="0" smtClean="0">
                <a:solidFill>
                  <a:srgbClr val="002060"/>
                </a:solidFill>
              </a:rPr>
              <a:t>Each cup will represent a unique stressor.</a:t>
            </a:r>
          </a:p>
          <a:p>
            <a:pPr eaLnBrk="1" hangingPunct="1">
              <a:buFontTx/>
              <a:buNone/>
            </a:pPr>
            <a:endParaRPr lang="en-US" altLang="en-US" sz="2000" dirty="0" smtClean="0"/>
          </a:p>
        </p:txBody>
      </p:sp>
      <p:pic>
        <p:nvPicPr>
          <p:cNvPr id="6" name="Picture 4" descr="blue_plastic_party_cup_me0009"/>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057400"/>
            <a:ext cx="188184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299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fade">
                                      <p:cBhvr>
                                        <p:cTn id="7" dur="2000"/>
                                        <p:tgtEl>
                                          <p:spTgt spid="2990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9011"/>
                                        </p:tgtEl>
                                        <p:attrNameLst>
                                          <p:attrName>style.visibility</p:attrName>
                                        </p:attrNameLst>
                                      </p:cBhvr>
                                      <p:to>
                                        <p:strVal val="visible"/>
                                      </p:to>
                                    </p:set>
                                    <p:animEffect transition="in" filter="fade">
                                      <p:cBhvr>
                                        <p:cTn id="10" dur="20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81000" y="1219200"/>
            <a:ext cx="8382000" cy="5105400"/>
          </a:xfrm>
          <a:noFill/>
        </p:spPr>
        <p:txBody>
          <a:bodyPr lIns="92075" tIns="46038" rIns="92075" bIns="46038">
            <a:normAutofit/>
          </a:bodyPr>
          <a:lstStyle/>
          <a:p>
            <a:pPr>
              <a:lnSpc>
                <a:spcPct val="90000"/>
              </a:lnSpc>
              <a:buSzPct val="85000"/>
            </a:pPr>
            <a:r>
              <a:rPr lang="en-US" sz="2800" dirty="0" smtClean="0">
                <a:solidFill>
                  <a:srgbClr val="002060"/>
                </a:solidFill>
              </a:rPr>
              <a:t>Feelings </a:t>
            </a:r>
            <a:r>
              <a:rPr lang="en-US" sz="2800" dirty="0">
                <a:solidFill>
                  <a:srgbClr val="002060"/>
                </a:solidFill>
              </a:rPr>
              <a:t>of intense sadness that </a:t>
            </a:r>
            <a:r>
              <a:rPr lang="en-US" sz="2800" dirty="0" smtClean="0">
                <a:solidFill>
                  <a:srgbClr val="002060"/>
                </a:solidFill>
              </a:rPr>
              <a:t>last 2 </a:t>
            </a:r>
            <a:r>
              <a:rPr lang="en-US" sz="2800" dirty="0">
                <a:solidFill>
                  <a:srgbClr val="002060"/>
                </a:solidFill>
              </a:rPr>
              <a:t>weeks </a:t>
            </a:r>
            <a:r>
              <a:rPr lang="en-US" sz="2800" dirty="0" smtClean="0">
                <a:solidFill>
                  <a:srgbClr val="002060"/>
                </a:solidFill>
              </a:rPr>
              <a:t>or longer and keeps </a:t>
            </a:r>
            <a:r>
              <a:rPr lang="en-US" sz="2800" dirty="0">
                <a:solidFill>
                  <a:srgbClr val="002060"/>
                </a:solidFill>
              </a:rPr>
              <a:t>a person from functioning </a:t>
            </a:r>
            <a:r>
              <a:rPr lang="en-US" sz="2800" dirty="0" smtClean="0">
                <a:solidFill>
                  <a:srgbClr val="002060"/>
                </a:solidFill>
              </a:rPr>
              <a:t>normally</a:t>
            </a:r>
            <a:endParaRPr lang="en-US" sz="2800" dirty="0">
              <a:solidFill>
                <a:srgbClr val="002060"/>
              </a:solidFill>
            </a:endParaRPr>
          </a:p>
          <a:p>
            <a:r>
              <a:rPr lang="en-US" sz="2800" dirty="0">
                <a:solidFill>
                  <a:srgbClr val="002060"/>
                </a:solidFill>
              </a:rPr>
              <a:t>A treatable illness that is </a:t>
            </a:r>
            <a:r>
              <a:rPr lang="en-US" sz="2800" b="1" dirty="0">
                <a:solidFill>
                  <a:srgbClr val="002060"/>
                </a:solidFill>
              </a:rPr>
              <a:t>not</a:t>
            </a:r>
            <a:r>
              <a:rPr lang="en-US" sz="2800" dirty="0">
                <a:solidFill>
                  <a:srgbClr val="002060"/>
                </a:solidFill>
              </a:rPr>
              <a:t> the person’s fault</a:t>
            </a:r>
          </a:p>
          <a:p>
            <a:pPr marL="0" indent="0">
              <a:buNone/>
            </a:pPr>
            <a:endParaRPr lang="en-US" sz="1600" dirty="0">
              <a:solidFill>
                <a:srgbClr val="002060"/>
              </a:solidFill>
            </a:endParaRPr>
          </a:p>
          <a:p>
            <a:pPr marL="0" indent="0">
              <a:buNone/>
            </a:pPr>
            <a:r>
              <a:rPr lang="en-US" sz="3200" b="1" dirty="0" smtClean="0">
                <a:solidFill>
                  <a:srgbClr val="002060"/>
                </a:solidFill>
              </a:rPr>
              <a:t>Causes</a:t>
            </a:r>
            <a:r>
              <a:rPr lang="en-US" sz="3200" b="1" dirty="0">
                <a:solidFill>
                  <a:srgbClr val="002060"/>
                </a:solidFill>
              </a:rPr>
              <a:t>: </a:t>
            </a:r>
          </a:p>
          <a:p>
            <a:pPr>
              <a:buFont typeface="Wingdings" panose="05000000000000000000" pitchFamily="2" charset="2"/>
              <a:buChar char="§"/>
            </a:pPr>
            <a:r>
              <a:rPr lang="en-US" sz="2800" dirty="0">
                <a:solidFill>
                  <a:srgbClr val="002060"/>
                </a:solidFill>
              </a:rPr>
              <a:t>Brain chemistry</a:t>
            </a:r>
          </a:p>
          <a:p>
            <a:pPr>
              <a:buFont typeface="Wingdings" panose="05000000000000000000" pitchFamily="2" charset="2"/>
              <a:buChar char="§"/>
            </a:pPr>
            <a:r>
              <a:rPr lang="en-US" sz="2800" dirty="0">
                <a:solidFill>
                  <a:srgbClr val="002060"/>
                </a:solidFill>
              </a:rPr>
              <a:t>Situations and experiences</a:t>
            </a:r>
          </a:p>
          <a:p>
            <a:pPr eaLnBrk="1" hangingPunct="1">
              <a:lnSpc>
                <a:spcPct val="90000"/>
              </a:lnSpc>
              <a:buSzPct val="85000"/>
            </a:pPr>
            <a:endParaRPr lang="en-US" altLang="en-US" sz="3200" dirty="0" smtClean="0">
              <a:solidFill>
                <a:srgbClr val="537B85"/>
              </a:solidFill>
            </a:endParaRPr>
          </a:p>
        </p:txBody>
      </p:sp>
      <p:sp>
        <p:nvSpPr>
          <p:cNvPr id="3075" name="Rectangle 5"/>
          <p:cNvSpPr>
            <a:spLocks noGrp="1" noChangeArrowheads="1"/>
          </p:cNvSpPr>
          <p:nvPr>
            <p:ph type="title"/>
          </p:nvPr>
        </p:nvSpPr>
        <p:spPr>
          <a:xfrm>
            <a:off x="1199606" y="152400"/>
            <a:ext cx="7010400" cy="914400"/>
          </a:xfrm>
        </p:spPr>
        <p:txBody>
          <a:bodyPr/>
          <a:lstStyle/>
          <a:p>
            <a:pPr eaLnBrk="1" hangingPunct="1"/>
            <a:r>
              <a:rPr lang="en-US" altLang="en-US" sz="4800" dirty="0" smtClean="0">
                <a:solidFill>
                  <a:srgbClr val="537B85"/>
                </a:solidFill>
              </a:rPr>
              <a:t>   </a:t>
            </a:r>
            <a:r>
              <a:rPr lang="en-US" altLang="en-US" sz="4000" dirty="0" smtClean="0">
                <a:solidFill>
                  <a:srgbClr val="537B85"/>
                </a:solidFill>
              </a:rPr>
              <a:t>What is </a:t>
            </a:r>
            <a:r>
              <a:rPr lang="en-US" altLang="en-US" sz="4800" dirty="0" smtClean="0">
                <a:solidFill>
                  <a:srgbClr val="537B85"/>
                </a:solidFill>
              </a:rPr>
              <a:t>Depression?</a:t>
            </a:r>
          </a:p>
        </p:txBody>
      </p:sp>
      <p:pic>
        <p:nvPicPr>
          <p:cNvPr id="1026" name="Picture 2" descr="C:\Users\Phoebe\AppData\Local\Microsoft\Windows\Temporary Internet Files\Content.IE5\08SNODSM\MP9004483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065" y="3505200"/>
            <a:ext cx="2331720"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9858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537B85"/>
                </a:solidFill>
              </a:rPr>
              <a:t> Signs of Depression</a:t>
            </a:r>
            <a:endParaRPr lang="en-US" sz="4800" dirty="0">
              <a:solidFill>
                <a:srgbClr val="537B85"/>
              </a:solidFill>
            </a:endParaRPr>
          </a:p>
        </p:txBody>
      </p:sp>
      <p:sp>
        <p:nvSpPr>
          <p:cNvPr id="3" name="Content Placeholder 2"/>
          <p:cNvSpPr>
            <a:spLocks noGrp="1"/>
          </p:cNvSpPr>
          <p:nvPr>
            <p:ph idx="1"/>
          </p:nvPr>
        </p:nvSpPr>
        <p:spPr>
          <a:xfrm>
            <a:off x="457200" y="1417638"/>
            <a:ext cx="8305800" cy="4305300"/>
          </a:xfrm>
        </p:spPr>
        <p:txBody>
          <a:bodyPr>
            <a:normAutofit fontScale="85000" lnSpcReduction="20000"/>
          </a:bodyPr>
          <a:lstStyle/>
          <a:p>
            <a:pPr marL="0" indent="0">
              <a:buNone/>
            </a:pPr>
            <a:r>
              <a:rPr lang="en-US" b="1" dirty="0" smtClean="0">
                <a:solidFill>
                  <a:srgbClr val="002060"/>
                </a:solidFill>
              </a:rPr>
              <a:t>     </a:t>
            </a:r>
            <a:r>
              <a:rPr lang="en-US" sz="3500" b="1" dirty="0" smtClean="0">
                <a:solidFill>
                  <a:srgbClr val="002060"/>
                </a:solidFill>
              </a:rPr>
              <a:t>How </a:t>
            </a:r>
            <a:r>
              <a:rPr lang="en-US" sz="3500" b="1" dirty="0">
                <a:solidFill>
                  <a:srgbClr val="002060"/>
                </a:solidFill>
              </a:rPr>
              <a:t>can you tell a peer is depressed?</a:t>
            </a:r>
          </a:p>
          <a:p>
            <a:pPr marL="0" indent="0">
              <a:buNone/>
            </a:pPr>
            <a:endParaRPr lang="en-US" sz="800" b="1" dirty="0">
              <a:solidFill>
                <a:srgbClr val="002060"/>
              </a:solidFill>
            </a:endParaRPr>
          </a:p>
          <a:p>
            <a:pPr>
              <a:lnSpc>
                <a:spcPct val="80000"/>
              </a:lnSpc>
              <a:spcAft>
                <a:spcPts val="300"/>
              </a:spcAft>
            </a:pPr>
            <a:r>
              <a:rPr lang="en-US" sz="3000" b="1" dirty="0" smtClean="0">
                <a:solidFill>
                  <a:srgbClr val="002060"/>
                </a:solidFill>
              </a:rPr>
              <a:t> Irritability</a:t>
            </a:r>
          </a:p>
          <a:p>
            <a:pPr>
              <a:lnSpc>
                <a:spcPct val="80000"/>
              </a:lnSpc>
              <a:spcAft>
                <a:spcPts val="300"/>
              </a:spcAft>
            </a:pPr>
            <a:r>
              <a:rPr lang="en-US" sz="3000" dirty="0" smtClean="0">
                <a:solidFill>
                  <a:srgbClr val="002060"/>
                </a:solidFill>
              </a:rPr>
              <a:t> Changes in eating/sleeping habits</a:t>
            </a:r>
          </a:p>
          <a:p>
            <a:pPr>
              <a:lnSpc>
                <a:spcPct val="80000"/>
              </a:lnSpc>
              <a:spcAft>
                <a:spcPts val="300"/>
              </a:spcAft>
            </a:pPr>
            <a:r>
              <a:rPr lang="en-US" sz="3000" dirty="0" smtClean="0">
                <a:solidFill>
                  <a:srgbClr val="002060"/>
                </a:solidFill>
              </a:rPr>
              <a:t> Physical complaints</a:t>
            </a:r>
          </a:p>
          <a:p>
            <a:pPr>
              <a:lnSpc>
                <a:spcPct val="80000"/>
              </a:lnSpc>
              <a:spcAft>
                <a:spcPts val="300"/>
              </a:spcAft>
            </a:pPr>
            <a:r>
              <a:rPr lang="en-US" sz="3000" dirty="0" smtClean="0">
                <a:solidFill>
                  <a:srgbClr val="002060"/>
                </a:solidFill>
              </a:rPr>
              <a:t> Poor school performance</a:t>
            </a:r>
          </a:p>
          <a:p>
            <a:pPr>
              <a:lnSpc>
                <a:spcPct val="80000"/>
              </a:lnSpc>
              <a:spcAft>
                <a:spcPts val="300"/>
              </a:spcAft>
            </a:pPr>
            <a:r>
              <a:rPr lang="en-US" sz="3000" dirty="0" smtClean="0">
                <a:solidFill>
                  <a:srgbClr val="002060"/>
                </a:solidFill>
              </a:rPr>
              <a:t> Moodiness, hopelessness, withdrawal</a:t>
            </a:r>
          </a:p>
          <a:p>
            <a:pPr>
              <a:lnSpc>
                <a:spcPct val="80000"/>
              </a:lnSpc>
              <a:spcAft>
                <a:spcPts val="300"/>
              </a:spcAft>
            </a:pPr>
            <a:r>
              <a:rPr lang="en-US" sz="3000" dirty="0" smtClean="0">
                <a:solidFill>
                  <a:srgbClr val="002060"/>
                </a:solidFill>
              </a:rPr>
              <a:t> Substance abuse</a:t>
            </a:r>
          </a:p>
          <a:p>
            <a:pPr marL="0" indent="0">
              <a:buNone/>
            </a:pPr>
            <a:r>
              <a:rPr lang="en-US" sz="2800" dirty="0" smtClean="0">
                <a:solidFill>
                  <a:srgbClr val="002060"/>
                </a:solidFill>
              </a:rPr>
              <a:t> </a:t>
            </a:r>
            <a:endParaRPr lang="en-US" sz="800" dirty="0" smtClean="0">
              <a:solidFill>
                <a:srgbClr val="002060"/>
              </a:solidFill>
            </a:endParaRPr>
          </a:p>
          <a:p>
            <a:pPr marL="0" indent="0">
              <a:buNone/>
            </a:pPr>
            <a:r>
              <a:rPr lang="en-US" sz="2600" dirty="0">
                <a:solidFill>
                  <a:srgbClr val="002060"/>
                </a:solidFill>
              </a:rPr>
              <a:t> </a:t>
            </a:r>
            <a:r>
              <a:rPr lang="en-US" sz="2600" dirty="0" smtClean="0">
                <a:solidFill>
                  <a:srgbClr val="002060"/>
                </a:solidFill>
              </a:rPr>
              <a:t>       </a:t>
            </a:r>
            <a:endParaRPr lang="en-US" sz="1600" dirty="0" smtClean="0">
              <a:solidFill>
                <a:srgbClr val="002060"/>
              </a:solidFill>
            </a:endParaRPr>
          </a:p>
          <a:p>
            <a:pPr marL="0" indent="0">
              <a:buNone/>
            </a:pPr>
            <a:endParaRPr lang="en-US" sz="1600" dirty="0" smtClean="0">
              <a:solidFill>
                <a:srgbClr val="002060"/>
              </a:solidFill>
            </a:endParaRPr>
          </a:p>
          <a:p>
            <a:endParaRPr lang="en-US" dirty="0"/>
          </a:p>
        </p:txBody>
      </p:sp>
    </p:spTree>
    <p:extLst>
      <p:ext uri="{BB962C8B-B14F-4D97-AF65-F5344CB8AC3E}">
        <p14:creationId xmlns:p14="http://schemas.microsoft.com/office/powerpoint/2010/main" val="331878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19746</TotalTime>
  <Words>2547</Words>
  <Application>Microsoft Office PowerPoint</Application>
  <PresentationFormat>On-screen Show (4:3)</PresentationFormat>
  <Paragraphs>286</Paragraphs>
  <Slides>28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Microsoft YaHei</vt:lpstr>
      <vt:lpstr>ＭＳ Ｐゴシック</vt:lpstr>
      <vt:lpstr>Adobe Fan Heiti Std B</vt:lpstr>
      <vt:lpstr>Arial</vt:lpstr>
      <vt:lpstr>Calibri</vt:lpstr>
      <vt:lpstr>Goudy Stout</vt:lpstr>
      <vt:lpstr>Hobo Std</vt:lpstr>
      <vt:lpstr>Times</vt:lpstr>
      <vt:lpstr>Times New Roman</vt:lpstr>
      <vt:lpstr>Verdana</vt:lpstr>
      <vt:lpstr>Wingdings</vt:lpstr>
      <vt:lpstr>Office Theme</vt:lpstr>
      <vt:lpstr>Peer to Peer Training A Peer’s Role in Youth Suicide Prevention</vt:lpstr>
      <vt:lpstr>What’s the GOAL?</vt:lpstr>
      <vt:lpstr> Why we’re here</vt:lpstr>
      <vt:lpstr>        Agreements</vt:lpstr>
      <vt:lpstr>PowerPoint Presentation</vt:lpstr>
      <vt:lpstr>  What is STRESS?</vt:lpstr>
      <vt:lpstr>Stress Activity</vt:lpstr>
      <vt:lpstr>   What is Depression?</vt:lpstr>
      <vt:lpstr> Signs of Depression</vt:lpstr>
      <vt:lpstr>Getting Help for Depression</vt:lpstr>
      <vt:lpstr>Suicide Risk:  Who is more vulnerable?</vt:lpstr>
      <vt:lpstr>Suicide Risk: What experiences might be triggers?</vt:lpstr>
      <vt:lpstr>Signs of Suicidal Thinking  FACTS</vt:lpstr>
      <vt:lpstr>PowerPoint Presentation</vt:lpstr>
      <vt:lpstr>PowerPoint Presentation</vt:lpstr>
      <vt:lpstr>           What to do</vt:lpstr>
      <vt:lpstr>SAG</vt:lpstr>
      <vt:lpstr>SAG</vt:lpstr>
      <vt:lpstr>SAG</vt:lpstr>
      <vt:lpstr>Where to Get Help</vt:lpstr>
      <vt:lpstr>PowerPoint Presentation</vt:lpstr>
      <vt:lpstr>PowerPoint Presentation</vt:lpstr>
      <vt:lpstr>What are the FACTS?</vt:lpstr>
      <vt:lpstr>PowerPoint Presentation</vt:lpstr>
      <vt:lpstr>Remember…</vt:lpstr>
      <vt:lpstr>Suicide Prevention Awareness</vt:lpstr>
      <vt:lpstr>Closing Activity</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Brownson</dc:creator>
  <cp:lastModifiedBy>Hans Appel</cp:lastModifiedBy>
  <cp:revision>108</cp:revision>
  <dcterms:created xsi:type="dcterms:W3CDTF">2014-07-15T22:03:09Z</dcterms:created>
  <dcterms:modified xsi:type="dcterms:W3CDTF">2016-10-03T15:18:02Z</dcterms:modified>
</cp:coreProperties>
</file>